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8" r:id="rId1"/>
    <p:sldMasterId id="2147484669" r:id="rId2"/>
  </p:sldMasterIdLst>
  <p:notesMasterIdLst>
    <p:notesMasterId r:id="rId88"/>
  </p:notesMasterIdLst>
  <p:handoutMasterIdLst>
    <p:handoutMasterId r:id="rId89"/>
  </p:handoutMasterIdLst>
  <p:sldIdLst>
    <p:sldId id="401" r:id="rId3"/>
    <p:sldId id="403" r:id="rId4"/>
    <p:sldId id="404" r:id="rId5"/>
    <p:sldId id="406" r:id="rId6"/>
    <p:sldId id="407" r:id="rId7"/>
    <p:sldId id="408" r:id="rId8"/>
    <p:sldId id="525" r:id="rId9"/>
    <p:sldId id="529" r:id="rId10"/>
    <p:sldId id="530" r:id="rId11"/>
    <p:sldId id="528" r:id="rId12"/>
    <p:sldId id="409" r:id="rId13"/>
    <p:sldId id="410" r:id="rId14"/>
    <p:sldId id="533" r:id="rId15"/>
    <p:sldId id="411" r:id="rId16"/>
    <p:sldId id="420" r:id="rId17"/>
    <p:sldId id="412" r:id="rId18"/>
    <p:sldId id="413" r:id="rId19"/>
    <p:sldId id="414" r:id="rId20"/>
    <p:sldId id="415" r:id="rId21"/>
    <p:sldId id="416" r:id="rId22"/>
    <p:sldId id="417" r:id="rId23"/>
    <p:sldId id="418" r:id="rId24"/>
    <p:sldId id="419" r:id="rId25"/>
    <p:sldId id="421" r:id="rId26"/>
    <p:sldId id="422" r:id="rId27"/>
    <p:sldId id="554" r:id="rId28"/>
    <p:sldId id="424" r:id="rId29"/>
    <p:sldId id="527" r:id="rId30"/>
    <p:sldId id="434" r:id="rId31"/>
    <p:sldId id="435" r:id="rId32"/>
    <p:sldId id="431" r:id="rId33"/>
    <p:sldId id="432" r:id="rId34"/>
    <p:sldId id="526" r:id="rId35"/>
    <p:sldId id="451" r:id="rId36"/>
    <p:sldId id="452" r:id="rId37"/>
    <p:sldId id="453" r:id="rId38"/>
    <p:sldId id="437" r:id="rId39"/>
    <p:sldId id="442" r:id="rId40"/>
    <p:sldId id="443" r:id="rId41"/>
    <p:sldId id="447" r:id="rId42"/>
    <p:sldId id="448" r:id="rId43"/>
    <p:sldId id="449" r:id="rId44"/>
    <p:sldId id="450" r:id="rId45"/>
    <p:sldId id="454" r:id="rId46"/>
    <p:sldId id="455" r:id="rId47"/>
    <p:sldId id="457" r:id="rId48"/>
    <p:sldId id="458" r:id="rId49"/>
    <p:sldId id="459" r:id="rId50"/>
    <p:sldId id="460" r:id="rId51"/>
    <p:sldId id="497" r:id="rId52"/>
    <p:sldId id="498" r:id="rId53"/>
    <p:sldId id="499" r:id="rId54"/>
    <p:sldId id="508" r:id="rId55"/>
    <p:sldId id="467" r:id="rId56"/>
    <p:sldId id="506" r:id="rId57"/>
    <p:sldId id="504" r:id="rId58"/>
    <p:sldId id="507" r:id="rId59"/>
    <p:sldId id="523" r:id="rId60"/>
    <p:sldId id="524" r:id="rId61"/>
    <p:sldId id="482" r:id="rId62"/>
    <p:sldId id="472" r:id="rId63"/>
    <p:sldId id="473" r:id="rId64"/>
    <p:sldId id="474" r:id="rId65"/>
    <p:sldId id="477" r:id="rId66"/>
    <p:sldId id="478" r:id="rId67"/>
    <p:sldId id="522" r:id="rId68"/>
    <p:sldId id="480" r:id="rId69"/>
    <p:sldId id="481" r:id="rId70"/>
    <p:sldId id="468" r:id="rId71"/>
    <p:sldId id="484" r:id="rId72"/>
    <p:sldId id="485" r:id="rId73"/>
    <p:sldId id="532" r:id="rId74"/>
    <p:sldId id="486" r:id="rId75"/>
    <p:sldId id="487" r:id="rId76"/>
    <p:sldId id="488" r:id="rId77"/>
    <p:sldId id="489" r:id="rId78"/>
    <p:sldId id="490" r:id="rId79"/>
    <p:sldId id="491" r:id="rId80"/>
    <p:sldId id="492" r:id="rId81"/>
    <p:sldId id="494" r:id="rId82"/>
    <p:sldId id="531" r:id="rId83"/>
    <p:sldId id="501" r:id="rId84"/>
    <p:sldId id="495" r:id="rId85"/>
    <p:sldId id="509" r:id="rId86"/>
    <p:sldId id="510" r:id="rId87"/>
  </p:sldIdLst>
  <p:sldSz cx="9144000" cy="6858000" type="screen4x3"/>
  <p:notesSz cx="6858000" cy="9144000"/>
  <p:custDataLst>
    <p:tags r:id="rId90"/>
  </p:custDataLst>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itchFamily="34" charset="-128"/>
        <a:cs typeface="+mn-cs"/>
      </a:defRPr>
    </a:lvl5pPr>
    <a:lvl6pPr marL="2286000" algn="l" defTabSz="914400" rtl="0" eaLnBrk="1" latinLnBrk="0" hangingPunct="1">
      <a:defRPr sz="2400" kern="1200">
        <a:solidFill>
          <a:schemeClr val="tx1"/>
        </a:solidFill>
        <a:latin typeface="Times" pitchFamily="2" charset="0"/>
        <a:ea typeface="MS PGothic" pitchFamily="34" charset="-128"/>
        <a:cs typeface="+mn-cs"/>
      </a:defRPr>
    </a:lvl6pPr>
    <a:lvl7pPr marL="2743200" algn="l" defTabSz="914400" rtl="0" eaLnBrk="1" latinLnBrk="0" hangingPunct="1">
      <a:defRPr sz="2400" kern="1200">
        <a:solidFill>
          <a:schemeClr val="tx1"/>
        </a:solidFill>
        <a:latin typeface="Times" pitchFamily="2" charset="0"/>
        <a:ea typeface="MS PGothic" pitchFamily="34" charset="-128"/>
        <a:cs typeface="+mn-cs"/>
      </a:defRPr>
    </a:lvl7pPr>
    <a:lvl8pPr marL="3200400" algn="l" defTabSz="914400" rtl="0" eaLnBrk="1" latinLnBrk="0" hangingPunct="1">
      <a:defRPr sz="2400" kern="1200">
        <a:solidFill>
          <a:schemeClr val="tx1"/>
        </a:solidFill>
        <a:latin typeface="Times" pitchFamily="2" charset="0"/>
        <a:ea typeface="MS PGothic" pitchFamily="34" charset="-128"/>
        <a:cs typeface="+mn-cs"/>
      </a:defRPr>
    </a:lvl8pPr>
    <a:lvl9pPr marL="3657600" algn="l" defTabSz="914400" rtl="0" eaLnBrk="1" latinLnBrk="0" hangingPunct="1">
      <a:defRPr sz="2400" kern="1200">
        <a:solidFill>
          <a:schemeClr val="tx1"/>
        </a:solidFill>
        <a:latin typeface="Times" pitchFamily="2"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970"/>
    <a:srgbClr val="FFFFCC"/>
    <a:srgbClr val="B2B2B2"/>
    <a:srgbClr val="D8E28A"/>
    <a:srgbClr val="9EAD2B"/>
    <a:srgbClr val="FFFFFF"/>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0" autoAdjust="0"/>
  </p:normalViewPr>
  <p:slideViewPr>
    <p:cSldViewPr>
      <p:cViewPr varScale="1">
        <p:scale>
          <a:sx n="96" d="100"/>
          <a:sy n="96" d="100"/>
        </p:scale>
        <p:origin x="992"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6747"/>
    </p:cViewPr>
  </p:sorterViewPr>
  <p:notesViewPr>
    <p:cSldViewPr>
      <p:cViewPr>
        <p:scale>
          <a:sx n="100" d="100"/>
          <a:sy n="100" d="100"/>
        </p:scale>
        <p:origin x="1314" y="-3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_rels/viewProps.xml.rels><?xml version="1.0" encoding="UTF-8" standalone="yes"?>
<Relationships xmlns="http://schemas.openxmlformats.org/package/2006/relationships"><Relationship Id="rId1"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5215F-80D0-4549-AB22-9A789C5DA588}"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C8B6FEA3-5E6C-4829-945E-6CEBB820A984}">
      <dgm:prSet phldrT="[Text]" custT="1"/>
      <dgm:spPr/>
      <dgm:t>
        <a:bodyPr/>
        <a:lstStyle/>
        <a:p>
          <a:r>
            <a:rPr lang="en-US" sz="1800" b="1" dirty="0"/>
            <a:t>Team Approach  </a:t>
          </a:r>
        </a:p>
      </dgm:t>
    </dgm:pt>
    <dgm:pt modelId="{FCCA1276-8803-4B56-9C43-D37C2F4D56E4}" type="parTrans" cxnId="{1B939A3D-A23D-4959-87D9-1A89A9E09DB1}">
      <dgm:prSet/>
      <dgm:spPr/>
      <dgm:t>
        <a:bodyPr/>
        <a:lstStyle/>
        <a:p>
          <a:endParaRPr lang="en-US"/>
        </a:p>
      </dgm:t>
    </dgm:pt>
    <dgm:pt modelId="{231500A7-FDF0-4A3E-8B71-7970575C2BBD}" type="sibTrans" cxnId="{1B939A3D-A23D-4959-87D9-1A89A9E09DB1}">
      <dgm:prSet/>
      <dgm:spPr/>
      <dgm:t>
        <a:bodyPr/>
        <a:lstStyle/>
        <a:p>
          <a:endParaRPr lang="en-US"/>
        </a:p>
      </dgm:t>
    </dgm:pt>
    <dgm:pt modelId="{7D993584-62F3-428C-80E3-05FA5F0988B2}">
      <dgm:prSet phldrT="[Text]" custT="1"/>
      <dgm:spPr/>
      <dgm:t>
        <a:bodyPr/>
        <a:lstStyle/>
        <a:p>
          <a:r>
            <a:rPr lang="en-US" sz="1800" b="1" dirty="0"/>
            <a:t>Access to People, Objects &amp; Activities </a:t>
          </a:r>
        </a:p>
      </dgm:t>
    </dgm:pt>
    <dgm:pt modelId="{B5B754EB-F415-4D32-B80D-448440B1EECD}" type="parTrans" cxnId="{8A06772A-3CC8-4D02-9030-710AE99AAA5B}">
      <dgm:prSet/>
      <dgm:spPr/>
      <dgm:t>
        <a:bodyPr/>
        <a:lstStyle/>
        <a:p>
          <a:endParaRPr lang="en-US"/>
        </a:p>
      </dgm:t>
    </dgm:pt>
    <dgm:pt modelId="{23FACB76-6583-4D4B-9432-35473F5DE8E9}" type="sibTrans" cxnId="{8A06772A-3CC8-4D02-9030-710AE99AAA5B}">
      <dgm:prSet/>
      <dgm:spPr/>
      <dgm:t>
        <a:bodyPr/>
        <a:lstStyle/>
        <a:p>
          <a:endParaRPr lang="en-US"/>
        </a:p>
      </dgm:t>
    </dgm:pt>
    <dgm:pt modelId="{D3FA3F54-690A-4B78-8CDB-C9783014CA62}">
      <dgm:prSet phldrT="[Text]" custT="1"/>
      <dgm:spPr/>
      <dgm:t>
        <a:bodyPr/>
        <a:lstStyle/>
        <a:p>
          <a:r>
            <a:rPr lang="en-US" sz="1800" b="1" dirty="0"/>
            <a:t>Meaningful Learning Activities </a:t>
          </a:r>
        </a:p>
      </dgm:t>
    </dgm:pt>
    <dgm:pt modelId="{A215631B-C874-428E-8ED7-0234AF40C359}" type="parTrans" cxnId="{684E4AB6-85F3-454C-9338-315E84653E76}">
      <dgm:prSet/>
      <dgm:spPr/>
      <dgm:t>
        <a:bodyPr/>
        <a:lstStyle/>
        <a:p>
          <a:endParaRPr lang="en-US"/>
        </a:p>
      </dgm:t>
    </dgm:pt>
    <dgm:pt modelId="{F3894CE9-6268-4916-A8E9-8E9CDCC414B0}" type="sibTrans" cxnId="{684E4AB6-85F3-454C-9338-315E84653E76}">
      <dgm:prSet/>
      <dgm:spPr/>
      <dgm:t>
        <a:bodyPr/>
        <a:lstStyle/>
        <a:p>
          <a:endParaRPr lang="en-US"/>
        </a:p>
      </dgm:t>
    </dgm:pt>
    <dgm:pt modelId="{0533ACF7-4E7B-451C-81ED-BD1B11C7626A}">
      <dgm:prSet custT="1"/>
      <dgm:spPr/>
      <dgm:t>
        <a:bodyPr/>
        <a:lstStyle/>
        <a:p>
          <a:r>
            <a:rPr lang="en-US" sz="1800" b="1" dirty="0"/>
            <a:t>Appropriate Assessment   </a:t>
          </a:r>
        </a:p>
      </dgm:t>
    </dgm:pt>
    <dgm:pt modelId="{FE266862-E2B5-401F-881E-90D4A81F6487}" type="parTrans" cxnId="{26CADC7A-7E9B-4250-A635-9D76ED42D457}">
      <dgm:prSet/>
      <dgm:spPr/>
      <dgm:t>
        <a:bodyPr/>
        <a:lstStyle/>
        <a:p>
          <a:endParaRPr lang="en-US"/>
        </a:p>
      </dgm:t>
    </dgm:pt>
    <dgm:pt modelId="{23487337-B01D-4AF6-8971-E7332C076FB0}" type="sibTrans" cxnId="{26CADC7A-7E9B-4250-A635-9D76ED42D457}">
      <dgm:prSet/>
      <dgm:spPr/>
      <dgm:t>
        <a:bodyPr/>
        <a:lstStyle/>
        <a:p>
          <a:endParaRPr lang="en-US"/>
        </a:p>
      </dgm:t>
    </dgm:pt>
    <dgm:pt modelId="{8536ECDD-8911-4973-B6AA-8A7870229AF5}">
      <dgm:prSet custT="1"/>
      <dgm:spPr/>
      <dgm:t>
        <a:bodyPr/>
        <a:lstStyle/>
        <a:p>
          <a:r>
            <a:rPr lang="en-US" sz="1800" b="1" dirty="0"/>
            <a:t>Individualized Communication System    </a:t>
          </a:r>
        </a:p>
      </dgm:t>
    </dgm:pt>
    <dgm:pt modelId="{FA3215E1-F32A-47C5-9114-073AA9716EC8}" type="parTrans" cxnId="{7D3D5A23-4F09-4649-A35E-DDCDF813E143}">
      <dgm:prSet/>
      <dgm:spPr/>
      <dgm:t>
        <a:bodyPr/>
        <a:lstStyle/>
        <a:p>
          <a:endParaRPr lang="en-US"/>
        </a:p>
      </dgm:t>
    </dgm:pt>
    <dgm:pt modelId="{86C27A6C-6A06-4F38-8502-5D9924AB10DB}" type="sibTrans" cxnId="{7D3D5A23-4F09-4649-A35E-DDCDF813E143}">
      <dgm:prSet/>
      <dgm:spPr/>
      <dgm:t>
        <a:bodyPr/>
        <a:lstStyle/>
        <a:p>
          <a:endParaRPr lang="en-US"/>
        </a:p>
      </dgm:t>
    </dgm:pt>
    <dgm:pt modelId="{D8301798-3D96-40B1-A245-84BAC20A3E9B}">
      <dgm:prSet custT="1"/>
      <dgm:spPr/>
      <dgm:t>
        <a:bodyPr/>
        <a:lstStyle/>
        <a:p>
          <a:r>
            <a:rPr lang="en-US" sz="1800" b="1" dirty="0"/>
            <a:t>Trusted Relationships   </a:t>
          </a:r>
        </a:p>
      </dgm:t>
    </dgm:pt>
    <dgm:pt modelId="{A84D3210-DC4C-434E-9B00-C1D9AC22F9C3}" type="parTrans" cxnId="{1B4A21EF-F4AB-490B-A25A-36495136D049}">
      <dgm:prSet/>
      <dgm:spPr/>
      <dgm:t>
        <a:bodyPr/>
        <a:lstStyle/>
        <a:p>
          <a:endParaRPr lang="en-US"/>
        </a:p>
      </dgm:t>
    </dgm:pt>
    <dgm:pt modelId="{A78AA328-B349-47AB-A9C1-B84E4E8F5A07}" type="sibTrans" cxnId="{1B4A21EF-F4AB-490B-A25A-36495136D049}">
      <dgm:prSet/>
      <dgm:spPr/>
      <dgm:t>
        <a:bodyPr/>
        <a:lstStyle/>
        <a:p>
          <a:endParaRPr lang="en-US"/>
        </a:p>
      </dgm:t>
    </dgm:pt>
    <dgm:pt modelId="{9592B3EA-E4F8-4828-8371-BEB68E038D67}" type="pres">
      <dgm:prSet presAssocID="{DDE5215F-80D0-4549-AB22-9A789C5DA588}" presName="cycle" presStyleCnt="0">
        <dgm:presLayoutVars>
          <dgm:dir/>
          <dgm:resizeHandles val="exact"/>
        </dgm:presLayoutVars>
      </dgm:prSet>
      <dgm:spPr/>
    </dgm:pt>
    <dgm:pt modelId="{F0CB2E12-75D8-4F9D-9A5D-C2EB9A0AAF33}" type="pres">
      <dgm:prSet presAssocID="{C8B6FEA3-5E6C-4829-945E-6CEBB820A984}" presName="node" presStyleLbl="node1" presStyleIdx="0" presStyleCnt="6" custScaleX="139294" custScaleY="103222">
        <dgm:presLayoutVars>
          <dgm:bulletEnabled val="1"/>
        </dgm:presLayoutVars>
      </dgm:prSet>
      <dgm:spPr/>
    </dgm:pt>
    <dgm:pt modelId="{A88D9886-8CFA-4542-990D-D2D666FC0D77}" type="pres">
      <dgm:prSet presAssocID="{C8B6FEA3-5E6C-4829-945E-6CEBB820A984}" presName="spNode" presStyleCnt="0"/>
      <dgm:spPr/>
    </dgm:pt>
    <dgm:pt modelId="{D8EA696E-4742-4C3B-A2B5-21EDAAA69A89}" type="pres">
      <dgm:prSet presAssocID="{231500A7-FDF0-4A3E-8B71-7970575C2BBD}" presName="sibTrans" presStyleLbl="sibTrans1D1" presStyleIdx="0" presStyleCnt="6"/>
      <dgm:spPr/>
    </dgm:pt>
    <dgm:pt modelId="{0C0E184F-1A31-40CD-A238-F3B9038B7EED}" type="pres">
      <dgm:prSet presAssocID="{7D993584-62F3-428C-80E3-05FA5F0988B2}" presName="node" presStyleLbl="node1" presStyleIdx="1" presStyleCnt="6" custScaleX="127872" custScaleY="108184" custRadScaleRad="99253" custRadScaleInc="20667">
        <dgm:presLayoutVars>
          <dgm:bulletEnabled val="1"/>
        </dgm:presLayoutVars>
      </dgm:prSet>
      <dgm:spPr/>
    </dgm:pt>
    <dgm:pt modelId="{9224B891-9AA9-4197-A4E9-DAC11211C874}" type="pres">
      <dgm:prSet presAssocID="{7D993584-62F3-428C-80E3-05FA5F0988B2}" presName="spNode" presStyleCnt="0"/>
      <dgm:spPr/>
    </dgm:pt>
    <dgm:pt modelId="{9CD38333-B4E1-481D-B615-72736FF4F6DE}" type="pres">
      <dgm:prSet presAssocID="{23FACB76-6583-4D4B-9432-35473F5DE8E9}" presName="sibTrans" presStyleLbl="sibTrans1D1" presStyleIdx="1" presStyleCnt="6"/>
      <dgm:spPr/>
    </dgm:pt>
    <dgm:pt modelId="{B510698B-3AFE-4882-BAC5-032F7CF4D660}" type="pres">
      <dgm:prSet presAssocID="{D3FA3F54-690A-4B78-8CDB-C9783014CA62}" presName="node" presStyleLbl="node1" presStyleIdx="2" presStyleCnt="6" custScaleX="142622" custScaleY="104994" custRadScaleRad="99502" custRadScaleInc="-55404">
        <dgm:presLayoutVars>
          <dgm:bulletEnabled val="1"/>
        </dgm:presLayoutVars>
      </dgm:prSet>
      <dgm:spPr/>
    </dgm:pt>
    <dgm:pt modelId="{3832A427-E102-433B-8396-90A66246B4F8}" type="pres">
      <dgm:prSet presAssocID="{D3FA3F54-690A-4B78-8CDB-C9783014CA62}" presName="spNode" presStyleCnt="0"/>
      <dgm:spPr/>
    </dgm:pt>
    <dgm:pt modelId="{6AF24215-95DE-4073-8BEC-924E887F5D5D}" type="pres">
      <dgm:prSet presAssocID="{F3894CE9-6268-4916-A8E9-8E9CDCC414B0}" presName="sibTrans" presStyleLbl="sibTrans1D1" presStyleIdx="2" presStyleCnt="6"/>
      <dgm:spPr/>
    </dgm:pt>
    <dgm:pt modelId="{E66B24A5-7D03-47D4-A258-437B72FDEF0C}" type="pres">
      <dgm:prSet presAssocID="{D8301798-3D96-40B1-A245-84BAC20A3E9B}" presName="node" presStyleLbl="node1" presStyleIdx="3" presStyleCnt="6" custScaleX="139294" custScaleY="99189" custRadScaleRad="92178" custRadScaleInc="-5223">
        <dgm:presLayoutVars>
          <dgm:bulletEnabled val="1"/>
        </dgm:presLayoutVars>
      </dgm:prSet>
      <dgm:spPr/>
    </dgm:pt>
    <dgm:pt modelId="{8B48754F-F9AB-4C25-9124-AEC3DF62A39D}" type="pres">
      <dgm:prSet presAssocID="{D8301798-3D96-40B1-A245-84BAC20A3E9B}" presName="spNode" presStyleCnt="0"/>
      <dgm:spPr/>
    </dgm:pt>
    <dgm:pt modelId="{E5053A80-E3F8-4033-8F4C-6F1F1C878CFB}" type="pres">
      <dgm:prSet presAssocID="{A78AA328-B349-47AB-A9C1-B84E4E8F5A07}" presName="sibTrans" presStyleLbl="sibTrans1D1" presStyleIdx="3" presStyleCnt="6"/>
      <dgm:spPr/>
    </dgm:pt>
    <dgm:pt modelId="{A6E98743-1415-4613-A298-DA21E515DA0C}" type="pres">
      <dgm:prSet presAssocID="{8536ECDD-8911-4973-B6AA-8A7870229AF5}" presName="node" presStyleLbl="node1" presStyleIdx="4" presStyleCnt="6" custScaleX="138012" custScaleY="107809" custRadScaleRad="98029" custRadScaleInc="41250">
        <dgm:presLayoutVars>
          <dgm:bulletEnabled val="1"/>
        </dgm:presLayoutVars>
      </dgm:prSet>
      <dgm:spPr/>
    </dgm:pt>
    <dgm:pt modelId="{0A7AA45D-4F9F-452B-A014-AF5DF560D21B}" type="pres">
      <dgm:prSet presAssocID="{8536ECDD-8911-4973-B6AA-8A7870229AF5}" presName="spNode" presStyleCnt="0"/>
      <dgm:spPr/>
    </dgm:pt>
    <dgm:pt modelId="{4D3C7696-AE30-4A23-9172-1190F4715941}" type="pres">
      <dgm:prSet presAssocID="{86C27A6C-6A06-4F38-8502-5D9924AB10DB}" presName="sibTrans" presStyleLbl="sibTrans1D1" presStyleIdx="4" presStyleCnt="6"/>
      <dgm:spPr/>
    </dgm:pt>
    <dgm:pt modelId="{9B9E7AB5-1F97-431B-980E-CD368D2870CC}" type="pres">
      <dgm:prSet presAssocID="{0533ACF7-4E7B-451C-81ED-BD1B11C7626A}" presName="node" presStyleLbl="node1" presStyleIdx="5" presStyleCnt="6" custScaleX="136949" custScaleY="108203" custRadScaleRad="96123" custRadScaleInc="-17570">
        <dgm:presLayoutVars>
          <dgm:bulletEnabled val="1"/>
        </dgm:presLayoutVars>
      </dgm:prSet>
      <dgm:spPr/>
    </dgm:pt>
    <dgm:pt modelId="{5969EA2D-FF57-4590-ADA2-EEE3D1917CD4}" type="pres">
      <dgm:prSet presAssocID="{0533ACF7-4E7B-451C-81ED-BD1B11C7626A}" presName="spNode" presStyleCnt="0"/>
      <dgm:spPr/>
    </dgm:pt>
    <dgm:pt modelId="{87DCF29E-142D-406E-B172-B2A1A2217226}" type="pres">
      <dgm:prSet presAssocID="{23487337-B01D-4AF6-8971-E7332C076FB0}" presName="sibTrans" presStyleLbl="sibTrans1D1" presStyleIdx="5" presStyleCnt="6"/>
      <dgm:spPr/>
    </dgm:pt>
  </dgm:ptLst>
  <dgm:cxnLst>
    <dgm:cxn modelId="{DFECC000-B9AB-4B91-84F3-FBC32E1A0AF6}" type="presOf" srcId="{F3894CE9-6268-4916-A8E9-8E9CDCC414B0}" destId="{6AF24215-95DE-4073-8BEC-924E887F5D5D}" srcOrd="0" destOrd="0" presId="urn:microsoft.com/office/officeart/2005/8/layout/cycle6"/>
    <dgm:cxn modelId="{59BD060F-E6CB-4D61-81C6-A0E899FB0664}" type="presOf" srcId="{C8B6FEA3-5E6C-4829-945E-6CEBB820A984}" destId="{F0CB2E12-75D8-4F9D-9A5D-C2EB9A0AAF33}" srcOrd="0" destOrd="0" presId="urn:microsoft.com/office/officeart/2005/8/layout/cycle6"/>
    <dgm:cxn modelId="{D3B72B12-3884-442D-9B29-57238BFDBADA}" type="presOf" srcId="{0533ACF7-4E7B-451C-81ED-BD1B11C7626A}" destId="{9B9E7AB5-1F97-431B-980E-CD368D2870CC}" srcOrd="0" destOrd="0" presId="urn:microsoft.com/office/officeart/2005/8/layout/cycle6"/>
    <dgm:cxn modelId="{B4CC521E-3CE9-4167-9861-CC1858AA8330}" type="presOf" srcId="{D8301798-3D96-40B1-A245-84BAC20A3E9B}" destId="{E66B24A5-7D03-47D4-A258-437B72FDEF0C}" srcOrd="0" destOrd="0" presId="urn:microsoft.com/office/officeart/2005/8/layout/cycle6"/>
    <dgm:cxn modelId="{7D3D5A23-4F09-4649-A35E-DDCDF813E143}" srcId="{DDE5215F-80D0-4549-AB22-9A789C5DA588}" destId="{8536ECDD-8911-4973-B6AA-8A7870229AF5}" srcOrd="4" destOrd="0" parTransId="{FA3215E1-F32A-47C5-9114-073AA9716EC8}" sibTransId="{86C27A6C-6A06-4F38-8502-5D9924AB10DB}"/>
    <dgm:cxn modelId="{8A06772A-3CC8-4D02-9030-710AE99AAA5B}" srcId="{DDE5215F-80D0-4549-AB22-9A789C5DA588}" destId="{7D993584-62F3-428C-80E3-05FA5F0988B2}" srcOrd="1" destOrd="0" parTransId="{B5B754EB-F415-4D32-B80D-448440B1EECD}" sibTransId="{23FACB76-6583-4D4B-9432-35473F5DE8E9}"/>
    <dgm:cxn modelId="{80442131-AF27-4CAA-88BF-373B1D9139B5}" type="presOf" srcId="{D3FA3F54-690A-4B78-8CDB-C9783014CA62}" destId="{B510698B-3AFE-4882-BAC5-032F7CF4D660}" srcOrd="0" destOrd="0" presId="urn:microsoft.com/office/officeart/2005/8/layout/cycle6"/>
    <dgm:cxn modelId="{1B939A3D-A23D-4959-87D9-1A89A9E09DB1}" srcId="{DDE5215F-80D0-4549-AB22-9A789C5DA588}" destId="{C8B6FEA3-5E6C-4829-945E-6CEBB820A984}" srcOrd="0" destOrd="0" parTransId="{FCCA1276-8803-4B56-9C43-D37C2F4D56E4}" sibTransId="{231500A7-FDF0-4A3E-8B71-7970575C2BBD}"/>
    <dgm:cxn modelId="{DAB5555D-AB51-4A82-82FB-6354393AB53F}" type="presOf" srcId="{86C27A6C-6A06-4F38-8502-5D9924AB10DB}" destId="{4D3C7696-AE30-4A23-9172-1190F4715941}" srcOrd="0" destOrd="0" presId="urn:microsoft.com/office/officeart/2005/8/layout/cycle6"/>
    <dgm:cxn modelId="{0B313562-EDF9-4B53-AD3E-65FB6E7AF57E}" type="presOf" srcId="{23FACB76-6583-4D4B-9432-35473F5DE8E9}" destId="{9CD38333-B4E1-481D-B615-72736FF4F6DE}" srcOrd="0" destOrd="0" presId="urn:microsoft.com/office/officeart/2005/8/layout/cycle6"/>
    <dgm:cxn modelId="{C28F8978-40E9-4A11-B5E3-B1181A34969F}" type="presOf" srcId="{231500A7-FDF0-4A3E-8B71-7970575C2BBD}" destId="{D8EA696E-4742-4C3B-A2B5-21EDAAA69A89}" srcOrd="0" destOrd="0" presId="urn:microsoft.com/office/officeart/2005/8/layout/cycle6"/>
    <dgm:cxn modelId="{26CADC7A-7E9B-4250-A635-9D76ED42D457}" srcId="{DDE5215F-80D0-4549-AB22-9A789C5DA588}" destId="{0533ACF7-4E7B-451C-81ED-BD1B11C7626A}" srcOrd="5" destOrd="0" parTransId="{FE266862-E2B5-401F-881E-90D4A81F6487}" sibTransId="{23487337-B01D-4AF6-8971-E7332C076FB0}"/>
    <dgm:cxn modelId="{18788381-1622-421A-A827-12DE9DB6CB5A}" type="presOf" srcId="{8536ECDD-8911-4973-B6AA-8A7870229AF5}" destId="{A6E98743-1415-4613-A298-DA21E515DA0C}" srcOrd="0" destOrd="0" presId="urn:microsoft.com/office/officeart/2005/8/layout/cycle6"/>
    <dgm:cxn modelId="{1C0740B1-8336-4896-A787-5A191FC206F6}" type="presOf" srcId="{A78AA328-B349-47AB-A9C1-B84E4E8F5A07}" destId="{E5053A80-E3F8-4033-8F4C-6F1F1C878CFB}" srcOrd="0" destOrd="0" presId="urn:microsoft.com/office/officeart/2005/8/layout/cycle6"/>
    <dgm:cxn modelId="{338933B4-E551-4F8D-A21F-09CEA8D61048}" type="presOf" srcId="{23487337-B01D-4AF6-8971-E7332C076FB0}" destId="{87DCF29E-142D-406E-B172-B2A1A2217226}" srcOrd="0" destOrd="0" presId="urn:microsoft.com/office/officeart/2005/8/layout/cycle6"/>
    <dgm:cxn modelId="{684E4AB6-85F3-454C-9338-315E84653E76}" srcId="{DDE5215F-80D0-4549-AB22-9A789C5DA588}" destId="{D3FA3F54-690A-4B78-8CDB-C9783014CA62}" srcOrd="2" destOrd="0" parTransId="{A215631B-C874-428E-8ED7-0234AF40C359}" sibTransId="{F3894CE9-6268-4916-A8E9-8E9CDCC414B0}"/>
    <dgm:cxn modelId="{BAB51ABC-03E3-4C8A-8783-038D9FEDFDB1}" type="presOf" srcId="{7D993584-62F3-428C-80E3-05FA5F0988B2}" destId="{0C0E184F-1A31-40CD-A238-F3B9038B7EED}" srcOrd="0" destOrd="0" presId="urn:microsoft.com/office/officeart/2005/8/layout/cycle6"/>
    <dgm:cxn modelId="{1B4A21EF-F4AB-490B-A25A-36495136D049}" srcId="{DDE5215F-80D0-4549-AB22-9A789C5DA588}" destId="{D8301798-3D96-40B1-A245-84BAC20A3E9B}" srcOrd="3" destOrd="0" parTransId="{A84D3210-DC4C-434E-9B00-C1D9AC22F9C3}" sibTransId="{A78AA328-B349-47AB-A9C1-B84E4E8F5A07}"/>
    <dgm:cxn modelId="{943602F6-1165-475A-815D-050FF1C2E4B5}" type="presOf" srcId="{DDE5215F-80D0-4549-AB22-9A789C5DA588}" destId="{9592B3EA-E4F8-4828-8371-BEB68E038D67}" srcOrd="0" destOrd="0" presId="urn:microsoft.com/office/officeart/2005/8/layout/cycle6"/>
    <dgm:cxn modelId="{3B9E0B1C-426B-4328-8D75-AF355155365A}" type="presParOf" srcId="{9592B3EA-E4F8-4828-8371-BEB68E038D67}" destId="{F0CB2E12-75D8-4F9D-9A5D-C2EB9A0AAF33}" srcOrd="0" destOrd="0" presId="urn:microsoft.com/office/officeart/2005/8/layout/cycle6"/>
    <dgm:cxn modelId="{F6B19387-998C-409B-902E-7E0C8EB6F0FE}" type="presParOf" srcId="{9592B3EA-E4F8-4828-8371-BEB68E038D67}" destId="{A88D9886-8CFA-4542-990D-D2D666FC0D77}" srcOrd="1" destOrd="0" presId="urn:microsoft.com/office/officeart/2005/8/layout/cycle6"/>
    <dgm:cxn modelId="{27646462-1CB7-4723-956C-77421F6804AE}" type="presParOf" srcId="{9592B3EA-E4F8-4828-8371-BEB68E038D67}" destId="{D8EA696E-4742-4C3B-A2B5-21EDAAA69A89}" srcOrd="2" destOrd="0" presId="urn:microsoft.com/office/officeart/2005/8/layout/cycle6"/>
    <dgm:cxn modelId="{0B08FDE0-15BC-417C-8D51-D393DEA10D1A}" type="presParOf" srcId="{9592B3EA-E4F8-4828-8371-BEB68E038D67}" destId="{0C0E184F-1A31-40CD-A238-F3B9038B7EED}" srcOrd="3" destOrd="0" presId="urn:microsoft.com/office/officeart/2005/8/layout/cycle6"/>
    <dgm:cxn modelId="{2D317537-4C12-4EB8-B0A1-CC9F80962290}" type="presParOf" srcId="{9592B3EA-E4F8-4828-8371-BEB68E038D67}" destId="{9224B891-9AA9-4197-A4E9-DAC11211C874}" srcOrd="4" destOrd="0" presId="urn:microsoft.com/office/officeart/2005/8/layout/cycle6"/>
    <dgm:cxn modelId="{6625679E-BC05-4DAE-A305-3567EC2091B6}" type="presParOf" srcId="{9592B3EA-E4F8-4828-8371-BEB68E038D67}" destId="{9CD38333-B4E1-481D-B615-72736FF4F6DE}" srcOrd="5" destOrd="0" presId="urn:microsoft.com/office/officeart/2005/8/layout/cycle6"/>
    <dgm:cxn modelId="{AE0BA881-CC90-4F3D-8BAD-97131EBF0B54}" type="presParOf" srcId="{9592B3EA-E4F8-4828-8371-BEB68E038D67}" destId="{B510698B-3AFE-4882-BAC5-032F7CF4D660}" srcOrd="6" destOrd="0" presId="urn:microsoft.com/office/officeart/2005/8/layout/cycle6"/>
    <dgm:cxn modelId="{A47FF0BB-DC1D-4194-B4E7-F2981421F0EC}" type="presParOf" srcId="{9592B3EA-E4F8-4828-8371-BEB68E038D67}" destId="{3832A427-E102-433B-8396-90A66246B4F8}" srcOrd="7" destOrd="0" presId="urn:microsoft.com/office/officeart/2005/8/layout/cycle6"/>
    <dgm:cxn modelId="{1B22DE6E-7A2B-442E-87F2-C31573B22F9A}" type="presParOf" srcId="{9592B3EA-E4F8-4828-8371-BEB68E038D67}" destId="{6AF24215-95DE-4073-8BEC-924E887F5D5D}" srcOrd="8" destOrd="0" presId="urn:microsoft.com/office/officeart/2005/8/layout/cycle6"/>
    <dgm:cxn modelId="{7B149DC5-375E-4ECE-BF72-FC861559B046}" type="presParOf" srcId="{9592B3EA-E4F8-4828-8371-BEB68E038D67}" destId="{E66B24A5-7D03-47D4-A258-437B72FDEF0C}" srcOrd="9" destOrd="0" presId="urn:microsoft.com/office/officeart/2005/8/layout/cycle6"/>
    <dgm:cxn modelId="{D5F8AEE0-1E34-4111-BE89-01F6DF3ECA8F}" type="presParOf" srcId="{9592B3EA-E4F8-4828-8371-BEB68E038D67}" destId="{8B48754F-F9AB-4C25-9124-AEC3DF62A39D}" srcOrd="10" destOrd="0" presId="urn:microsoft.com/office/officeart/2005/8/layout/cycle6"/>
    <dgm:cxn modelId="{35F76538-07B8-4123-8586-BE5B8E886421}" type="presParOf" srcId="{9592B3EA-E4F8-4828-8371-BEB68E038D67}" destId="{E5053A80-E3F8-4033-8F4C-6F1F1C878CFB}" srcOrd="11" destOrd="0" presId="urn:microsoft.com/office/officeart/2005/8/layout/cycle6"/>
    <dgm:cxn modelId="{0FE5BDFD-1052-41CE-A29D-3E58D825C2DB}" type="presParOf" srcId="{9592B3EA-E4F8-4828-8371-BEB68E038D67}" destId="{A6E98743-1415-4613-A298-DA21E515DA0C}" srcOrd="12" destOrd="0" presId="urn:microsoft.com/office/officeart/2005/8/layout/cycle6"/>
    <dgm:cxn modelId="{F4F54B5C-4AC7-4495-9FBB-B781C83FE22A}" type="presParOf" srcId="{9592B3EA-E4F8-4828-8371-BEB68E038D67}" destId="{0A7AA45D-4F9F-452B-A014-AF5DF560D21B}" srcOrd="13" destOrd="0" presId="urn:microsoft.com/office/officeart/2005/8/layout/cycle6"/>
    <dgm:cxn modelId="{B74FB606-4077-41ED-92A1-8CC127C44515}" type="presParOf" srcId="{9592B3EA-E4F8-4828-8371-BEB68E038D67}" destId="{4D3C7696-AE30-4A23-9172-1190F4715941}" srcOrd="14" destOrd="0" presId="urn:microsoft.com/office/officeart/2005/8/layout/cycle6"/>
    <dgm:cxn modelId="{40D33FEF-97B9-48B5-8758-F77575A169D1}" type="presParOf" srcId="{9592B3EA-E4F8-4828-8371-BEB68E038D67}" destId="{9B9E7AB5-1F97-431B-980E-CD368D2870CC}" srcOrd="15" destOrd="0" presId="urn:microsoft.com/office/officeart/2005/8/layout/cycle6"/>
    <dgm:cxn modelId="{3F4F1AB1-4ABF-4D42-BDDE-9C0A3E77AA5A}" type="presParOf" srcId="{9592B3EA-E4F8-4828-8371-BEB68E038D67}" destId="{5969EA2D-FF57-4590-ADA2-EEE3D1917CD4}" srcOrd="16" destOrd="0" presId="urn:microsoft.com/office/officeart/2005/8/layout/cycle6"/>
    <dgm:cxn modelId="{8752CC0F-5827-44B1-9BE0-AF1C107A7769}" type="presParOf" srcId="{9592B3EA-E4F8-4828-8371-BEB68E038D67}" destId="{87DCF29E-142D-406E-B172-B2A1A221722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B2E12-75D8-4F9D-9A5D-C2EB9A0AAF33}">
      <dsp:nvSpPr>
        <dsp:cNvPr id="0" name=""/>
        <dsp:cNvSpPr/>
      </dsp:nvSpPr>
      <dsp:spPr>
        <a:xfrm>
          <a:off x="2754820" y="-4332"/>
          <a:ext cx="2001046" cy="963852"/>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Team Approach  </a:t>
          </a:r>
        </a:p>
      </dsp:txBody>
      <dsp:txXfrm>
        <a:off x="2801871" y="42719"/>
        <a:ext cx="1906944" cy="869750"/>
      </dsp:txXfrm>
    </dsp:sp>
    <dsp:sp modelId="{D8EA696E-4742-4C3B-A2B5-21EDAAA69A89}">
      <dsp:nvSpPr>
        <dsp:cNvPr id="0" name=""/>
        <dsp:cNvSpPr/>
      </dsp:nvSpPr>
      <dsp:spPr>
        <a:xfrm>
          <a:off x="1515939" y="456319"/>
          <a:ext cx="4397641" cy="4397641"/>
        </a:xfrm>
        <a:custGeom>
          <a:avLst/>
          <a:gdLst/>
          <a:ahLst/>
          <a:cxnLst/>
          <a:rect l="0" t="0" r="0" b="0"/>
          <a:pathLst>
            <a:path>
              <a:moveTo>
                <a:pt x="3246968" y="265895"/>
              </a:moveTo>
              <a:arcTo wR="2198820" hR="2198820" stAng="17908152" swAng="123300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0E184F-1A31-40CD-A238-F3B9038B7EED}">
      <dsp:nvSpPr>
        <dsp:cNvPr id="0" name=""/>
        <dsp:cNvSpPr/>
      </dsp:nvSpPr>
      <dsp:spPr>
        <a:xfrm>
          <a:off x="4800608" y="1219192"/>
          <a:ext cx="1836962" cy="101018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Access to People, Objects &amp; Activities </a:t>
          </a:r>
        </a:p>
      </dsp:txBody>
      <dsp:txXfrm>
        <a:off x="4849921" y="1268505"/>
        <a:ext cx="1738336" cy="911559"/>
      </dsp:txXfrm>
    </dsp:sp>
    <dsp:sp modelId="{9CD38333-B4E1-481D-B615-72736FF4F6DE}">
      <dsp:nvSpPr>
        <dsp:cNvPr id="0" name=""/>
        <dsp:cNvSpPr/>
      </dsp:nvSpPr>
      <dsp:spPr>
        <a:xfrm>
          <a:off x="1543721" y="496334"/>
          <a:ext cx="4397641" cy="4397641"/>
        </a:xfrm>
        <a:custGeom>
          <a:avLst/>
          <a:gdLst/>
          <a:ahLst/>
          <a:cxnLst/>
          <a:rect l="0" t="0" r="0" b="0"/>
          <a:pathLst>
            <a:path>
              <a:moveTo>
                <a:pt x="4349146" y="1739568"/>
              </a:moveTo>
              <a:arcTo wR="2198820" hR="2198820" stAng="20876657" swAng="102672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10698B-3AFE-4882-BAC5-032F7CF4D660}">
      <dsp:nvSpPr>
        <dsp:cNvPr id="0" name=""/>
        <dsp:cNvSpPr/>
      </dsp:nvSpPr>
      <dsp:spPr>
        <a:xfrm>
          <a:off x="4800590" y="2895598"/>
          <a:ext cx="2048855" cy="980398"/>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Meaningful Learning Activities </a:t>
          </a:r>
        </a:p>
      </dsp:txBody>
      <dsp:txXfrm>
        <a:off x="4848449" y="2943457"/>
        <a:ext cx="1953137" cy="884680"/>
      </dsp:txXfrm>
    </dsp:sp>
    <dsp:sp modelId="{6AF24215-95DE-4073-8BEC-924E887F5D5D}">
      <dsp:nvSpPr>
        <dsp:cNvPr id="0" name=""/>
        <dsp:cNvSpPr/>
      </dsp:nvSpPr>
      <dsp:spPr>
        <a:xfrm>
          <a:off x="1779084" y="176530"/>
          <a:ext cx="4397641" cy="4397641"/>
        </a:xfrm>
        <a:custGeom>
          <a:avLst/>
          <a:gdLst/>
          <a:ahLst/>
          <a:cxnLst/>
          <a:rect l="0" t="0" r="0" b="0"/>
          <a:pathLst>
            <a:path>
              <a:moveTo>
                <a:pt x="3799388" y="3706466"/>
              </a:moveTo>
              <a:arcTo wR="2198820" hR="2198820" stAng="2597257" swAng="148253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6B24A5-7D03-47D4-A258-437B72FDEF0C}">
      <dsp:nvSpPr>
        <dsp:cNvPr id="0" name=""/>
        <dsp:cNvSpPr/>
      </dsp:nvSpPr>
      <dsp:spPr>
        <a:xfrm>
          <a:off x="2791770" y="4239810"/>
          <a:ext cx="2001046" cy="92619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Trusted Relationships   </a:t>
          </a:r>
        </a:p>
      </dsp:txBody>
      <dsp:txXfrm>
        <a:off x="2836983" y="4285023"/>
        <a:ext cx="1910620" cy="835767"/>
      </dsp:txXfrm>
    </dsp:sp>
    <dsp:sp modelId="{E5053A80-E3F8-4033-8F4C-6F1F1C878CFB}">
      <dsp:nvSpPr>
        <dsp:cNvPr id="0" name=""/>
        <dsp:cNvSpPr/>
      </dsp:nvSpPr>
      <dsp:spPr>
        <a:xfrm>
          <a:off x="1373586" y="205144"/>
          <a:ext cx="4397641" cy="4397641"/>
        </a:xfrm>
        <a:custGeom>
          <a:avLst/>
          <a:gdLst/>
          <a:ahLst/>
          <a:cxnLst/>
          <a:rect l="0" t="0" r="0" b="0"/>
          <a:pathLst>
            <a:path>
              <a:moveTo>
                <a:pt x="1409827" y="4251210"/>
              </a:moveTo>
              <a:arcTo wR="2198820" hR="2198820" stAng="6661685" swAng="138044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E98743-1415-4613-A298-DA21E515DA0C}">
      <dsp:nvSpPr>
        <dsp:cNvPr id="0" name=""/>
        <dsp:cNvSpPr/>
      </dsp:nvSpPr>
      <dsp:spPr>
        <a:xfrm>
          <a:off x="761996" y="2971802"/>
          <a:ext cx="1982629" cy="1006684"/>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Individualized Communication System    </a:t>
          </a:r>
        </a:p>
      </dsp:txBody>
      <dsp:txXfrm>
        <a:off x="811138" y="3020944"/>
        <a:ext cx="1884345" cy="908400"/>
      </dsp:txXfrm>
    </dsp:sp>
    <dsp:sp modelId="{4D3C7696-AE30-4A23-9172-1190F4715941}">
      <dsp:nvSpPr>
        <dsp:cNvPr id="0" name=""/>
        <dsp:cNvSpPr/>
      </dsp:nvSpPr>
      <dsp:spPr>
        <a:xfrm>
          <a:off x="1613765" y="604926"/>
          <a:ext cx="4397641" cy="4397641"/>
        </a:xfrm>
        <a:custGeom>
          <a:avLst/>
          <a:gdLst/>
          <a:ahLst/>
          <a:cxnLst/>
          <a:rect l="0" t="0" r="0" b="0"/>
          <a:pathLst>
            <a:path>
              <a:moveTo>
                <a:pt x="5881" y="2359537"/>
              </a:moveTo>
              <a:arcTo wR="2198820" hR="2198820" stAng="10548503" swAng="113297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9E7AB5-1F97-431B-980E-CD368D2870CC}">
      <dsp:nvSpPr>
        <dsp:cNvPr id="0" name=""/>
        <dsp:cNvSpPr/>
      </dsp:nvSpPr>
      <dsp:spPr>
        <a:xfrm>
          <a:off x="879924" y="1228623"/>
          <a:ext cx="1967359" cy="101036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Appropriate Assessment   </a:t>
          </a:r>
        </a:p>
      </dsp:txBody>
      <dsp:txXfrm>
        <a:off x="929246" y="1277945"/>
        <a:ext cx="1868715" cy="911719"/>
      </dsp:txXfrm>
    </dsp:sp>
    <dsp:sp modelId="{87DCF29E-142D-406E-B172-B2A1A2217226}">
      <dsp:nvSpPr>
        <dsp:cNvPr id="0" name=""/>
        <dsp:cNvSpPr/>
      </dsp:nvSpPr>
      <dsp:spPr>
        <a:xfrm>
          <a:off x="1775762" y="349071"/>
          <a:ext cx="4397641" cy="4397641"/>
        </a:xfrm>
        <a:custGeom>
          <a:avLst/>
          <a:gdLst/>
          <a:ahLst/>
          <a:cxnLst/>
          <a:rect l="0" t="0" r="0" b="0"/>
          <a:pathLst>
            <a:path>
              <a:moveTo>
                <a:pt x="444210" y="873620"/>
              </a:moveTo>
              <a:arcTo wR="2198820" hR="2198820" stAng="13023754" swAng="114309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128DF268-2571-40AE-9BA8-5FEECD1B0CDB}" type="slidenum">
              <a:rPr lang="en-US"/>
              <a:pPr>
                <a:defRPr/>
              </a:pPr>
              <a:t>‹#›</a:t>
            </a:fld>
            <a:endParaRPr lang="en-US"/>
          </a:p>
        </p:txBody>
      </p:sp>
    </p:spTree>
    <p:extLst>
      <p:ext uri="{BB962C8B-B14F-4D97-AF65-F5344CB8AC3E}">
        <p14:creationId xmlns:p14="http://schemas.microsoft.com/office/powerpoint/2010/main" val="427125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7E81D44C-B13A-4F1E-B793-FC126B9269B8}" type="slidenum">
              <a:rPr lang="en-US"/>
              <a:pPr>
                <a:defRPr/>
              </a:pPr>
              <a:t>‹#›</a:t>
            </a:fld>
            <a:endParaRPr lang="en-US"/>
          </a:p>
        </p:txBody>
      </p:sp>
    </p:spTree>
    <p:extLst>
      <p:ext uri="{BB962C8B-B14F-4D97-AF65-F5344CB8AC3E}">
        <p14:creationId xmlns:p14="http://schemas.microsoft.com/office/powerpoint/2010/main" val="4007625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a:ea typeface="MS PGothic" pitchFamily="34" charset="-128"/>
        <a:cs typeface="ＭＳ Ｐゴシック" pitchFamily="-28" charset="-128"/>
      </a:defRPr>
    </a:lvl1pPr>
    <a:lvl2pPr marL="457200" algn="l" rtl="0" eaLnBrk="0" fontAlgn="base" hangingPunct="0">
      <a:spcBef>
        <a:spcPct val="30000"/>
      </a:spcBef>
      <a:spcAft>
        <a:spcPct val="0"/>
      </a:spcAft>
      <a:defRPr sz="1400" kern="1200">
        <a:solidFill>
          <a:schemeClr val="tx1"/>
        </a:solidFill>
        <a:latin typeface="Arial"/>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BB16A6E7-F3EE-40F8-9616-E825D6446FB9}" type="slidenum">
              <a:rPr lang="en-US" altLang="en-US" sz="1200" smtClean="0"/>
              <a:pPr/>
              <a:t>1</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a:solidFill>
                <a:srgbClr val="000000"/>
              </a:solidFill>
              <a:latin typeface="Arial" pitchFamily="34" charset="0"/>
            </a:endParaRPr>
          </a:p>
        </p:txBody>
      </p:sp>
    </p:spTree>
    <p:extLst>
      <p:ext uri="{BB962C8B-B14F-4D97-AF65-F5344CB8AC3E}">
        <p14:creationId xmlns:p14="http://schemas.microsoft.com/office/powerpoint/2010/main" val="306418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F9999FA7-615E-467B-BFAB-29E47FB80B71}" type="slidenum">
              <a:rPr lang="en-US" altLang="en-US" sz="1200" smtClean="0"/>
              <a:pPr/>
              <a:t>16</a:t>
            </a:fld>
            <a:endParaRPr lang="en-US" altLang="en-US" sz="1200"/>
          </a:p>
        </p:txBody>
      </p:sp>
    </p:spTree>
    <p:extLst>
      <p:ext uri="{BB962C8B-B14F-4D97-AF65-F5344CB8AC3E}">
        <p14:creationId xmlns:p14="http://schemas.microsoft.com/office/powerpoint/2010/main" val="80957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z="1800">
                <a:latin typeface="Arial" pitchFamily="34" charset="0"/>
              </a:rPr>
              <a:t> Point out that EI providers are often more likely than teachers to have birth history information readily available; it’s important to pay attention to it and know that these terms signal the need to be on the lookout for vision and/or hearing problems.  </a:t>
            </a:r>
          </a:p>
          <a:p>
            <a:pPr eaLnBrk="1" hangingPunct="1">
              <a:spcBef>
                <a:spcPct val="0"/>
              </a:spcBef>
              <a:buFontTx/>
              <a:buChar char="•"/>
            </a:pPr>
            <a:r>
              <a:rPr lang="en-US" altLang="en-US" sz="1800">
                <a:latin typeface="Arial" pitchFamily="34" charset="0"/>
              </a:rPr>
              <a:t> Point out that neurological disorders are more likely to result in characteristics or diagnoses of cortical vision or hearing difficulties than other eye conditions; it’s not uncommon for families to have been told that there’s nothing wrong with their child’s eyes and vision or ears and hearing </a:t>
            </a:r>
          </a:p>
          <a:p>
            <a:pPr eaLnBrk="1" hangingPunct="1">
              <a:spcBef>
                <a:spcPct val="0"/>
              </a:spcBef>
              <a:buFontTx/>
              <a:buChar char="•"/>
            </a:pPr>
            <a:r>
              <a:rPr lang="en-US" altLang="en-US" sz="1800">
                <a:latin typeface="Arial" pitchFamily="34" charset="0"/>
              </a:rPr>
              <a:t> Check the child’s birth and health history</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36EF191F-4DDC-413A-9451-121296493421}" type="slidenum">
              <a:rPr lang="en-US" altLang="en-US" sz="1200" smtClean="0"/>
              <a:pPr/>
              <a:t>17</a:t>
            </a:fld>
            <a:endParaRPr lang="en-US" altLang="en-US" sz="1200"/>
          </a:p>
        </p:txBody>
      </p:sp>
    </p:spTree>
    <p:extLst>
      <p:ext uri="{BB962C8B-B14F-4D97-AF65-F5344CB8AC3E}">
        <p14:creationId xmlns:p14="http://schemas.microsoft.com/office/powerpoint/2010/main" val="3355696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a:latin typeface="Arial" pitchFamily="34" charset="0"/>
              </a:rPr>
              <a:t>See comments from previous slide</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272AF9FB-1C25-4EC8-80B5-20A5C94BD0C4}" type="slidenum">
              <a:rPr lang="en-US" altLang="en-US" sz="1200" smtClean="0"/>
              <a:pPr/>
              <a:t>18</a:t>
            </a:fld>
            <a:endParaRPr lang="en-US" altLang="en-US" sz="1200"/>
          </a:p>
        </p:txBody>
      </p:sp>
    </p:spTree>
    <p:extLst>
      <p:ext uri="{BB962C8B-B14F-4D97-AF65-F5344CB8AC3E}">
        <p14:creationId xmlns:p14="http://schemas.microsoft.com/office/powerpoint/2010/main" val="335349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a:latin typeface="Arial" pitchFamily="34" charset="0"/>
              </a:rPr>
              <a:t>Again, these don’t mean for sure that deaf-blindness will be present but that close attention needs to be given to vision and hearing skills and development</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A7C4A250-0CAB-404F-A4EC-EA670E9A3FE8}" type="slidenum">
              <a:rPr lang="en-US" altLang="en-US" sz="1200" smtClean="0"/>
              <a:pPr/>
              <a:t>19</a:t>
            </a:fld>
            <a:endParaRPr lang="en-US" altLang="en-US" sz="1200"/>
          </a:p>
        </p:txBody>
      </p:sp>
    </p:spTree>
    <p:extLst>
      <p:ext uri="{BB962C8B-B14F-4D97-AF65-F5344CB8AC3E}">
        <p14:creationId xmlns:p14="http://schemas.microsoft.com/office/powerpoint/2010/main" val="276151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a:latin typeface="Arial" pitchFamily="34" charset="0"/>
              </a:rPr>
              <a:t>Again, these don’t mean for sure that deaf-blindness will be present but that close attention needs to be given to vision and hearing skills and development</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CA2F99C7-1AB3-4FA1-A996-5D593AFC1A17}" type="slidenum">
              <a:rPr lang="en-US" altLang="en-US" sz="1200" smtClean="0"/>
              <a:pPr/>
              <a:t>20</a:t>
            </a:fld>
            <a:endParaRPr lang="en-US" altLang="en-US" sz="1200"/>
          </a:p>
        </p:txBody>
      </p:sp>
    </p:spTree>
    <p:extLst>
      <p:ext uri="{BB962C8B-B14F-4D97-AF65-F5344CB8AC3E}">
        <p14:creationId xmlns:p14="http://schemas.microsoft.com/office/powerpoint/2010/main" val="199003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Again, these don’t mean for sure that deaf-blindness will be present but that close attention needs to be given to vision and hearing skills and development</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17919193-433E-4DDC-8FDE-1AF9442493F0}" type="slidenum">
              <a:rPr lang="en-US" altLang="en-US" sz="1200" smtClean="0"/>
              <a:pPr/>
              <a:t>21</a:t>
            </a:fld>
            <a:endParaRPr lang="en-US" altLang="en-US" sz="1200"/>
          </a:p>
        </p:txBody>
      </p:sp>
    </p:spTree>
    <p:extLst>
      <p:ext uri="{BB962C8B-B14F-4D97-AF65-F5344CB8AC3E}">
        <p14:creationId xmlns:p14="http://schemas.microsoft.com/office/powerpoint/2010/main" val="3929191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Again, these don’t mean for sure that deaf-blindness will be present but that close attention needs to be given to vision and hearing skills and development</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9B18A00A-8D41-4471-9EA4-5ACB732074E9}" type="slidenum">
              <a:rPr lang="en-US" altLang="en-US" sz="1200" smtClean="0"/>
              <a:pPr/>
              <a:t>22</a:t>
            </a:fld>
            <a:endParaRPr lang="en-US" altLang="en-US" sz="1200"/>
          </a:p>
        </p:txBody>
      </p:sp>
    </p:spTree>
    <p:extLst>
      <p:ext uri="{BB962C8B-B14F-4D97-AF65-F5344CB8AC3E}">
        <p14:creationId xmlns:p14="http://schemas.microsoft.com/office/powerpoint/2010/main" val="219663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Recap by reminding participants about what they see, hear or read that indicate the need for attention to vision and hearing skills.  Remind them that your DB Project is available for training and consultation and that your services are FREE!</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A7B67C1F-9A40-46F1-B95C-8258930BDFBE}" type="slidenum">
              <a:rPr lang="en-US" altLang="en-US" sz="1200" smtClean="0"/>
              <a:pPr/>
              <a:t>23</a:t>
            </a:fld>
            <a:endParaRPr lang="en-US" altLang="en-US" sz="1200"/>
          </a:p>
        </p:txBody>
      </p:sp>
    </p:spTree>
    <p:extLst>
      <p:ext uri="{BB962C8B-B14F-4D97-AF65-F5344CB8AC3E}">
        <p14:creationId xmlns:p14="http://schemas.microsoft.com/office/powerpoint/2010/main" val="308062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Being Born Early handout</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6FE3BEF-79CE-45F0-BAE9-E14C4F3867AE}" type="slidenum">
              <a:rPr lang="en-US" altLang="en-US" sz="1200" smtClean="0"/>
              <a:pPr/>
              <a:t>24</a:t>
            </a:fld>
            <a:endParaRPr lang="en-US" altLang="en-US" sz="1200"/>
          </a:p>
        </p:txBody>
      </p:sp>
    </p:spTree>
    <p:extLst>
      <p:ext uri="{BB962C8B-B14F-4D97-AF65-F5344CB8AC3E}">
        <p14:creationId xmlns:p14="http://schemas.microsoft.com/office/powerpoint/2010/main" val="369027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AC80AD90-291A-4E18-815F-A5AB27CFC137}" type="slidenum">
              <a:rPr lang="en-US" altLang="en-US" sz="1200" smtClean="0"/>
              <a:pPr/>
              <a:t>25</a:t>
            </a:fld>
            <a:endParaRPr lang="en-US" alt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497388"/>
            <a:ext cx="5029200" cy="3971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A visual</a:t>
            </a:r>
          </a:p>
          <a:p>
            <a:pPr eaLnBrk="1" hangingPunct="1">
              <a:spcBef>
                <a:spcPct val="0"/>
              </a:spcBef>
            </a:pPr>
            <a:r>
              <a:rPr lang="en-US" altLang="en-US">
                <a:latin typeface="Arial" pitchFamily="34" charset="0"/>
              </a:rPr>
              <a:t>Encourage you to put your hands in front of you to give you a sense of the actual size</a:t>
            </a:r>
          </a:p>
          <a:p>
            <a:pPr eaLnBrk="1" hangingPunct="1">
              <a:spcBef>
                <a:spcPct val="0"/>
              </a:spcBef>
            </a:pPr>
            <a:r>
              <a:rPr lang="en-US" altLang="en-US">
                <a:latin typeface="Arial" pitchFamily="34" charset="0"/>
              </a:rPr>
              <a:t>Jason probably weighed over two pounds in this picture, which was about twice his birthweight</a:t>
            </a:r>
          </a:p>
        </p:txBody>
      </p:sp>
    </p:spTree>
    <p:extLst>
      <p:ext uri="{BB962C8B-B14F-4D97-AF65-F5344CB8AC3E}">
        <p14:creationId xmlns:p14="http://schemas.microsoft.com/office/powerpoint/2010/main" val="420556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769138B1-B6B9-4FF9-87D1-53B5A897DE0D}" type="slidenum">
              <a:rPr lang="en-US" altLang="en-US" sz="1200" smtClean="0"/>
              <a:pPr/>
              <a:t>2</a:t>
            </a:fld>
            <a:endParaRPr lang="en-US" altLang="en-US" sz="1200"/>
          </a:p>
        </p:txBody>
      </p:sp>
    </p:spTree>
    <p:extLst>
      <p:ext uri="{BB962C8B-B14F-4D97-AF65-F5344CB8AC3E}">
        <p14:creationId xmlns:p14="http://schemas.microsoft.com/office/powerpoint/2010/main" val="166887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F852AF41-A620-4F25-A8A5-1359B4B4FBDA}" type="slidenum">
              <a:rPr lang="en-US" altLang="en-US" sz="1200" smtClean="0"/>
              <a:pPr/>
              <a:t>26</a:t>
            </a:fld>
            <a:endParaRPr lang="en-US" altLang="en-US" sz="1200"/>
          </a:p>
        </p:txBody>
      </p:sp>
    </p:spTree>
    <p:extLst>
      <p:ext uri="{BB962C8B-B14F-4D97-AF65-F5344CB8AC3E}">
        <p14:creationId xmlns:p14="http://schemas.microsoft.com/office/powerpoint/2010/main" val="206261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17C1C5A2-2233-4A3C-9359-A25E8C2B4C32}" type="slidenum">
              <a:rPr lang="en-US" altLang="en-US" sz="1200" smtClean="0"/>
              <a:pPr/>
              <a:t>27</a:t>
            </a:fld>
            <a:endParaRPr lang="en-US" altLang="en-US" sz="1200"/>
          </a:p>
        </p:txBody>
      </p:sp>
    </p:spTree>
    <p:extLst>
      <p:ext uri="{BB962C8B-B14F-4D97-AF65-F5344CB8AC3E}">
        <p14:creationId xmlns:p14="http://schemas.microsoft.com/office/powerpoint/2010/main" val="188978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cs typeface="Arial" pitchFamily="34" charset="0"/>
              </a:rPr>
              <a:t>Feel overwhelmed</a:t>
            </a:r>
          </a:p>
          <a:p>
            <a:pPr eaLnBrk="1" hangingPunct="1">
              <a:spcBef>
                <a:spcPct val="0"/>
              </a:spcBef>
            </a:pPr>
            <a:r>
              <a:rPr lang="en-US" altLang="en-US">
                <a:latin typeface="Arial" pitchFamily="34" charset="0"/>
                <a:cs typeface="Arial" pitchFamily="34" charset="0"/>
              </a:rPr>
              <a:t>Feelings of guilt, anger,  worry, resentment, nobody understands</a:t>
            </a:r>
          </a:p>
          <a:p>
            <a:pPr eaLnBrk="1" hangingPunct="1">
              <a:spcBef>
                <a:spcPct val="0"/>
              </a:spcBef>
            </a:pPr>
            <a:r>
              <a:rPr lang="en-US" altLang="en-US">
                <a:latin typeface="Arial" pitchFamily="34" charset="0"/>
                <a:cs typeface="Arial" pitchFamily="34" charset="0"/>
              </a:rPr>
              <a:t>often feel baby belongs more to nurses</a:t>
            </a:r>
          </a:p>
          <a:p>
            <a:pPr eaLnBrk="1" hangingPunct="1">
              <a:spcBef>
                <a:spcPct val="0"/>
              </a:spcBef>
            </a:pPr>
            <a:r>
              <a:rPr lang="en-US" altLang="en-US">
                <a:latin typeface="Arial" pitchFamily="34" charset="0"/>
                <a:cs typeface="Arial" pitchFamily="34" charset="0"/>
              </a:rPr>
              <a:t>Time in hospital and beyond (couples, family, friends) </a:t>
            </a:r>
          </a:p>
          <a:p>
            <a:pPr eaLnBrk="1" hangingPunct="1">
              <a:spcBef>
                <a:spcPct val="0"/>
              </a:spcBef>
            </a:pPr>
            <a:r>
              <a:rPr lang="en-US" altLang="en-US">
                <a:latin typeface="Arial" pitchFamily="34" charset="0"/>
                <a:cs typeface="Arial" pitchFamily="34" charset="0"/>
              </a:rPr>
              <a:t>Time with baby vs. time for job, siblings, other family responsibilities </a:t>
            </a:r>
          </a:p>
          <a:p>
            <a:pPr eaLnBrk="1" hangingPunct="1">
              <a:spcBef>
                <a:spcPct val="0"/>
              </a:spcBef>
            </a:pPr>
            <a:r>
              <a:rPr lang="en-US" altLang="en-US">
                <a:latin typeface="Arial" pitchFamily="34" charset="0"/>
              </a:rPr>
              <a:t>Job, finances, juggling other family responsibilities </a:t>
            </a:r>
          </a:p>
          <a:p>
            <a:pPr eaLnBrk="1" hangingPunct="1">
              <a:spcBef>
                <a:spcPct val="0"/>
              </a:spcBef>
            </a:pPr>
            <a:r>
              <a:rPr lang="en-US" altLang="en-US">
                <a:latin typeface="Arial" pitchFamily="34" charset="0"/>
              </a:rPr>
              <a:t>Higher rate of child abuse</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E6B5E764-768A-4453-BD1A-8CA3404623E8}" type="slidenum">
              <a:rPr lang="en-US" altLang="en-US" sz="1200" smtClean="0"/>
              <a:pPr/>
              <a:t>29</a:t>
            </a:fld>
            <a:endParaRPr lang="en-US" altLang="en-US" sz="1200"/>
          </a:p>
        </p:txBody>
      </p:sp>
    </p:spTree>
    <p:extLst>
      <p:ext uri="{BB962C8B-B14F-4D97-AF65-F5344CB8AC3E}">
        <p14:creationId xmlns:p14="http://schemas.microsoft.com/office/powerpoint/2010/main" val="1793010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Include family, medical, school, community agencies </a:t>
            </a:r>
          </a:p>
          <a:p>
            <a:pPr eaLnBrk="1" hangingPunct="1">
              <a:spcBef>
                <a:spcPct val="0"/>
              </a:spcBef>
            </a:pPr>
            <a:r>
              <a:rPr lang="en-US" altLang="en-US">
                <a:latin typeface="Arial" pitchFamily="34" charset="0"/>
              </a:rPr>
              <a:t>NICU and PICU</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A6091162-1164-4B5A-944E-5F03D1C43707}" type="slidenum">
              <a:rPr lang="en-US" altLang="en-US" sz="1200" smtClean="0"/>
              <a:pPr/>
              <a:t>30</a:t>
            </a:fld>
            <a:endParaRPr lang="en-US" altLang="en-US" sz="1200"/>
          </a:p>
        </p:txBody>
      </p:sp>
    </p:spTree>
    <p:extLst>
      <p:ext uri="{BB962C8B-B14F-4D97-AF65-F5344CB8AC3E}">
        <p14:creationId xmlns:p14="http://schemas.microsoft.com/office/powerpoint/2010/main" val="299476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itchFamily="34" charset="0"/>
                <a:cs typeface="Arial" pitchFamily="34" charset="0"/>
              </a:rPr>
              <a:t>Record keeping, appointments, case management</a:t>
            </a:r>
            <a:r>
              <a:rPr lang="en-US" altLang="en-US">
                <a:latin typeface="Arial" pitchFamily="34" charset="0"/>
              </a:rPr>
              <a:t> </a:t>
            </a:r>
          </a:p>
          <a:p>
            <a:pPr>
              <a:buFontTx/>
              <a:buChar char="•"/>
            </a:pPr>
            <a:r>
              <a:rPr lang="en-US" altLang="en-US">
                <a:latin typeface="Arial" pitchFamily="34" charset="0"/>
              </a:rPr>
              <a:t>Disruption of family life, job, physical &amp; emotional health (worry, lack of sleep, etc) </a:t>
            </a:r>
          </a:p>
          <a:p>
            <a:pPr>
              <a:buFontTx/>
              <a:buChar char="•"/>
            </a:pPr>
            <a:r>
              <a:rPr lang="en-US" altLang="en-US">
                <a:latin typeface="Arial" pitchFamily="34" charset="0"/>
              </a:rPr>
              <a:t> Takes lots of effort; must learn to maneuver multiple new systems</a:t>
            </a:r>
          </a:p>
          <a:p>
            <a:pPr>
              <a:buFontTx/>
              <a:buChar char="•"/>
            </a:pPr>
            <a:r>
              <a:rPr lang="en-US" altLang="en-US">
                <a:latin typeface="Arial" pitchFamily="34" charset="0"/>
              </a:rPr>
              <a:t> Just worried about keeping their baby/child alive </a:t>
            </a:r>
          </a:p>
          <a:p>
            <a:pPr>
              <a:buFontTx/>
              <a:buChar char="•"/>
            </a:pPr>
            <a:r>
              <a:rPr lang="en-US" altLang="en-US">
                <a:latin typeface="Arial" pitchFamily="34" charset="0"/>
              </a:rPr>
              <a:t> Less time for family activities, siblings get less attention</a:t>
            </a:r>
          </a:p>
          <a:p>
            <a:pPr>
              <a:buFontTx/>
              <a:buChar char="•"/>
            </a:pPr>
            <a:r>
              <a:rPr lang="en-US" altLang="en-US">
                <a:latin typeface="Arial" pitchFamily="34" charset="0"/>
              </a:rPr>
              <a:t> Support from friends &amp; extended family lessens </a:t>
            </a:r>
          </a:p>
          <a:p>
            <a:pPr>
              <a:buFontTx/>
              <a:buChar char="•"/>
            </a:pPr>
            <a:r>
              <a:rPr lang="en-US" altLang="en-US">
                <a:latin typeface="Arial" pitchFamily="34" charset="0"/>
              </a:rPr>
              <a:t> Reluctance to ask for help</a:t>
            </a:r>
          </a:p>
          <a:p>
            <a:pPr>
              <a:buFontTx/>
              <a:buChar char="•"/>
            </a:pPr>
            <a:r>
              <a:rPr lang="en-US" altLang="en-US">
                <a:latin typeface="Arial" pitchFamily="34" charset="0"/>
              </a:rPr>
              <a:t> Strain on marital relationship  </a:t>
            </a:r>
          </a:p>
          <a:p>
            <a:pPr>
              <a:buFontTx/>
              <a:buChar char="•"/>
            </a:pPr>
            <a:r>
              <a:rPr lang="en-US" altLang="en-US">
                <a:latin typeface="Arial" pitchFamily="34" charset="0"/>
                <a:cs typeface="Arial" pitchFamily="34" charset="0"/>
              </a:rPr>
              <a:t>(time missed, skills lost or not practiced)</a:t>
            </a:r>
            <a:endParaRPr lang="en-US" altLang="en-US">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016822E8-3DA4-46D3-ABD4-D4B29E9F4BDC}" type="slidenum">
              <a:rPr lang="en-US" altLang="en-US" sz="1200" smtClean="0"/>
              <a:pPr/>
              <a:t>31</a:t>
            </a:fld>
            <a:endParaRPr lang="en-US" altLang="en-US" sz="1200"/>
          </a:p>
        </p:txBody>
      </p:sp>
    </p:spTree>
    <p:extLst>
      <p:ext uri="{BB962C8B-B14F-4D97-AF65-F5344CB8AC3E}">
        <p14:creationId xmlns:p14="http://schemas.microsoft.com/office/powerpoint/2010/main" val="1163733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itchFamily="34" charset="0"/>
              </a:rPr>
              <a:t> Dealing with feelings of grief – often now thought of as a bundle of feelings that occur &amp; re-occur, rather than “stages” to move through </a:t>
            </a:r>
          </a:p>
          <a:p>
            <a:pPr>
              <a:buFontTx/>
              <a:buChar char="•"/>
            </a:pPr>
            <a:r>
              <a:rPr lang="en-US" altLang="en-US">
                <a:latin typeface="Arial" pitchFamily="34" charset="0"/>
              </a:rPr>
              <a:t> Based on religious beliefs, personal experience (or lack of) with disability,  personal values (“at least she’s not retarded”)</a:t>
            </a:r>
          </a:p>
          <a:p>
            <a:pPr>
              <a:buFontTx/>
              <a:buChar char="•"/>
            </a:pPr>
            <a:r>
              <a:rPr lang="en-US" altLang="en-US">
                <a:latin typeface="Arial" pitchFamily="34" charset="0"/>
              </a:rPr>
              <a:t> Disruption of family life continues, struggle with how to adapt to the “new normal”; employment/financial worries ; strains on marital relationship</a:t>
            </a:r>
          </a:p>
          <a:p>
            <a:pPr>
              <a:buFontTx/>
              <a:buChar char="•"/>
            </a:pPr>
            <a:r>
              <a:rPr lang="en-US" altLang="en-US">
                <a:latin typeface="Arial" pitchFamily="34" charset="0"/>
              </a:rPr>
              <a:t> EI providers, nurses, case workers</a:t>
            </a:r>
          </a:p>
          <a:p>
            <a:pPr>
              <a:buFontTx/>
              <a:buChar char="•"/>
            </a:pPr>
            <a:r>
              <a:rPr lang="en-US" altLang="en-US">
                <a:latin typeface="Arial" pitchFamily="34" charset="0"/>
              </a:rPr>
              <a:t> Acquaintances, people in community also</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80356727-2674-40CD-8E8A-31D2136B9E64}" type="slidenum">
              <a:rPr lang="en-US" altLang="en-US" sz="1200" smtClean="0"/>
              <a:pPr/>
              <a:t>32</a:t>
            </a:fld>
            <a:endParaRPr lang="en-US" altLang="en-US" sz="1200"/>
          </a:p>
        </p:txBody>
      </p:sp>
    </p:spTree>
    <p:extLst>
      <p:ext uri="{BB962C8B-B14F-4D97-AF65-F5344CB8AC3E}">
        <p14:creationId xmlns:p14="http://schemas.microsoft.com/office/powerpoint/2010/main" val="2218170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911AB47F-449D-42DE-A36A-38005F560C87}" type="slidenum">
              <a:rPr lang="en-US" altLang="en-US" sz="1200" smtClean="0"/>
              <a:pPr/>
              <a:t>34</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250" indent="-349250">
              <a:lnSpc>
                <a:spcPct val="90000"/>
              </a:lnSpc>
              <a:spcBef>
                <a:spcPct val="20000"/>
              </a:spcBef>
              <a:buClr>
                <a:schemeClr val="folHlink"/>
              </a:buClr>
              <a:buSzPct val="90000"/>
              <a:buFont typeface="Wingdings" pitchFamily="2" charset="2"/>
              <a:buChar char="n"/>
            </a:pPr>
            <a:r>
              <a:rPr lang="en-US" altLang="en-US" sz="1800" b="1">
                <a:latin typeface="Arial" pitchFamily="34" charset="0"/>
              </a:rPr>
              <a:t>Even minor hearing loss can greatly impact language development and learning</a:t>
            </a:r>
          </a:p>
          <a:p>
            <a:pPr marL="698500" lvl="1" indent="-231775">
              <a:lnSpc>
                <a:spcPct val="90000"/>
              </a:lnSpc>
              <a:spcBef>
                <a:spcPct val="20000"/>
              </a:spcBef>
              <a:buClr>
                <a:schemeClr val="folHlink"/>
              </a:buClr>
              <a:buSzPct val="55000"/>
            </a:pPr>
            <a:r>
              <a:rPr lang="en-US" altLang="en-US" sz="1800">
                <a:latin typeface="Arial" pitchFamily="34" charset="0"/>
              </a:rPr>
              <a:t>Expressive language difficulties greater than comprehension</a:t>
            </a:r>
          </a:p>
          <a:p>
            <a:pPr marL="698500" lvl="1" indent="-231775">
              <a:lnSpc>
                <a:spcPct val="90000"/>
              </a:lnSpc>
              <a:spcBef>
                <a:spcPct val="20000"/>
              </a:spcBef>
              <a:buClr>
                <a:schemeClr val="folHlink"/>
              </a:buClr>
              <a:buSzPct val="55000"/>
            </a:pPr>
            <a:r>
              <a:rPr lang="en-US" altLang="en-US" sz="1800">
                <a:latin typeface="Arial" pitchFamily="34" charset="0"/>
              </a:rPr>
              <a:t>Delays in developing comprehension that may be made worse by hearing loss and other challenges</a:t>
            </a:r>
          </a:p>
          <a:p>
            <a:pPr marL="698500" lvl="1" indent="-231775">
              <a:lnSpc>
                <a:spcPct val="90000"/>
              </a:lnSpc>
              <a:spcBef>
                <a:spcPct val="20000"/>
              </a:spcBef>
              <a:buClr>
                <a:schemeClr val="folHlink"/>
              </a:buClr>
              <a:buSzPct val="55000"/>
            </a:pPr>
            <a:r>
              <a:rPr lang="en-US" altLang="en-US" sz="1800">
                <a:latin typeface="Arial" pitchFamily="34" charset="0"/>
              </a:rPr>
              <a:t>Child with conductive loss brought on by otitis media may be able to hear some days, not others</a:t>
            </a:r>
          </a:p>
          <a:p>
            <a:pPr marL="698500" lvl="1" indent="-231775">
              <a:lnSpc>
                <a:spcPct val="90000"/>
              </a:lnSpc>
              <a:spcBef>
                <a:spcPct val="20000"/>
              </a:spcBef>
              <a:buClr>
                <a:schemeClr val="folHlink"/>
              </a:buClr>
              <a:buSzPct val="55000"/>
            </a:pPr>
            <a:r>
              <a:rPr lang="en-US" altLang="en-US" sz="1800">
                <a:latin typeface="Arial" pitchFamily="34" charset="0"/>
              </a:rPr>
              <a:t>If otitis media persists, can have constant mild hearing loss forcing child to figure out what person is saying based on context of conversation</a:t>
            </a:r>
          </a:p>
          <a:p>
            <a:pPr marL="698500" lvl="1" indent="-231775">
              <a:lnSpc>
                <a:spcPct val="90000"/>
              </a:lnSpc>
              <a:spcBef>
                <a:spcPct val="20000"/>
              </a:spcBef>
              <a:buClr>
                <a:schemeClr val="folHlink"/>
              </a:buClr>
              <a:buSzPct val="55000"/>
            </a:pPr>
            <a:r>
              <a:rPr lang="en-US" altLang="en-US" sz="1800">
                <a:latin typeface="Arial" pitchFamily="34" charset="0"/>
              </a:rPr>
              <a:t>Misses information</a:t>
            </a:r>
          </a:p>
        </p:txBody>
      </p:sp>
    </p:spTree>
    <p:extLst>
      <p:ext uri="{BB962C8B-B14F-4D97-AF65-F5344CB8AC3E}">
        <p14:creationId xmlns:p14="http://schemas.microsoft.com/office/powerpoint/2010/main" val="383545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1BDE1980-D1A0-4218-AA29-923A56135686}" type="slidenum">
              <a:rPr lang="en-US" altLang="en-US" sz="1200" smtClean="0"/>
              <a:pPr/>
              <a:t>35</a:t>
            </a:fld>
            <a:endParaRPr lang="en-US" altLang="en-US" sz="1200"/>
          </a:p>
        </p:txBody>
      </p:sp>
      <p:sp>
        <p:nvSpPr>
          <p:cNvPr id="123907"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85800" y="4343400"/>
            <a:ext cx="5486400" cy="4351338"/>
          </a:xfrm>
          <a:extLst/>
        </p:spPr>
        <p:txBody>
          <a:bodyPr>
            <a:normAutofit lnSpcReduction="10000"/>
          </a:bodyPr>
          <a:lstStyle/>
          <a:p>
            <a:pPr eaLnBrk="1" hangingPunct="1">
              <a:lnSpc>
                <a:spcPct val="80000"/>
              </a:lnSpc>
              <a:defRPr/>
            </a:pPr>
            <a:r>
              <a:rPr lang="en-US" altLang="en-US" dirty="0">
                <a:latin typeface="Arial" pitchFamily="34" charset="0"/>
              </a:rPr>
              <a:t>Bonding:  the work of Selma </a:t>
            </a:r>
            <a:r>
              <a:rPr lang="en-US" altLang="en-US" dirty="0" err="1">
                <a:latin typeface="Arial" pitchFamily="34" charset="0"/>
              </a:rPr>
              <a:t>Fraiberg</a:t>
            </a:r>
            <a:r>
              <a:rPr lang="en-US" altLang="en-US" dirty="0">
                <a:latin typeface="Arial" pitchFamily="34" charset="0"/>
              </a:rPr>
              <a:t> found mothers </a:t>
            </a:r>
            <a:r>
              <a:rPr lang="en-US" altLang="en-US" dirty="0" err="1">
                <a:latin typeface="Arial" pitchFamily="34" charset="0"/>
              </a:rPr>
              <a:t>didn</a:t>
            </a:r>
            <a:r>
              <a:rPr lang="ja-JP" altLang="en-US" dirty="0">
                <a:latin typeface="Arial" pitchFamily="34" charset="0"/>
              </a:rPr>
              <a:t>’</a:t>
            </a:r>
            <a:r>
              <a:rPr lang="en-US" altLang="ja-JP" dirty="0">
                <a:latin typeface="Arial" pitchFamily="34" charset="0"/>
              </a:rPr>
              <a:t>t bond well with blind infants because they </a:t>
            </a:r>
            <a:r>
              <a:rPr lang="en-US" altLang="ja-JP" dirty="0" err="1">
                <a:latin typeface="Arial" pitchFamily="34" charset="0"/>
              </a:rPr>
              <a:t>didn</a:t>
            </a:r>
            <a:r>
              <a:rPr lang="ja-JP" altLang="en-US" dirty="0">
                <a:latin typeface="Arial" pitchFamily="34" charset="0"/>
              </a:rPr>
              <a:t>’</a:t>
            </a:r>
            <a:r>
              <a:rPr lang="en-US" altLang="ja-JP" dirty="0">
                <a:latin typeface="Arial" pitchFamily="34" charset="0"/>
              </a:rPr>
              <a:t>t get the reinforcement of smile and eye contact.  </a:t>
            </a:r>
            <a:r>
              <a:rPr lang="en-US" altLang="ja-JP" dirty="0" err="1">
                <a:latin typeface="Arial" pitchFamily="34" charset="0"/>
              </a:rPr>
              <a:t>Fraiberg</a:t>
            </a:r>
            <a:r>
              <a:rPr lang="en-US" altLang="ja-JP" dirty="0">
                <a:latin typeface="Arial" pitchFamily="34" charset="0"/>
              </a:rPr>
              <a:t> worked with moms to look for other signs of recognition in body language and especially in hands</a:t>
            </a:r>
          </a:p>
          <a:p>
            <a:pPr eaLnBrk="1" hangingPunct="1">
              <a:lnSpc>
                <a:spcPct val="80000"/>
              </a:lnSpc>
              <a:defRPr/>
            </a:pPr>
            <a:r>
              <a:rPr lang="en-US" altLang="en-US" dirty="0">
                <a:latin typeface="Arial" pitchFamily="34" charset="0"/>
              </a:rPr>
              <a:t>Object permanence:  sighted babies learn objects are </a:t>
            </a:r>
            <a:r>
              <a:rPr lang="ja-JP" altLang="en-US" dirty="0">
                <a:latin typeface="Arial" pitchFamily="34" charset="0"/>
              </a:rPr>
              <a:t>“</a:t>
            </a:r>
            <a:r>
              <a:rPr lang="en-US" altLang="ja-JP" dirty="0">
                <a:latin typeface="Arial" pitchFamily="34" charset="0"/>
              </a:rPr>
              <a:t>out there</a:t>
            </a:r>
            <a:r>
              <a:rPr lang="ja-JP" altLang="en-US" dirty="0">
                <a:latin typeface="Arial" pitchFamily="34" charset="0"/>
              </a:rPr>
              <a:t>”</a:t>
            </a:r>
            <a:r>
              <a:rPr lang="en-US" altLang="ja-JP" dirty="0">
                <a:latin typeface="Arial" pitchFamily="34" charset="0"/>
              </a:rPr>
              <a:t> when out of sight – blind babies need to be taught.  Using sound to develop object permanence occurs later, and blind babies are delayed in concept development and language development</a:t>
            </a:r>
          </a:p>
          <a:p>
            <a:pPr eaLnBrk="1" hangingPunct="1">
              <a:lnSpc>
                <a:spcPct val="80000"/>
              </a:lnSpc>
              <a:defRPr/>
            </a:pPr>
            <a:r>
              <a:rPr lang="en-US" altLang="en-US" dirty="0">
                <a:latin typeface="Arial" pitchFamily="34" charset="0"/>
              </a:rPr>
              <a:t>World can be a scary place</a:t>
            </a:r>
          </a:p>
          <a:p>
            <a:pPr eaLnBrk="1" hangingPunct="1">
              <a:lnSpc>
                <a:spcPct val="80000"/>
              </a:lnSpc>
              <a:buFontTx/>
              <a:buChar char="•"/>
              <a:defRPr/>
            </a:pPr>
            <a:r>
              <a:rPr lang="en-US" altLang="en-US" dirty="0">
                <a:latin typeface="Arial" pitchFamily="34" charset="0"/>
              </a:rPr>
              <a:t> children are often very cautious (with good reason) </a:t>
            </a:r>
          </a:p>
          <a:p>
            <a:pPr eaLnBrk="1" hangingPunct="1">
              <a:lnSpc>
                <a:spcPct val="80000"/>
              </a:lnSpc>
              <a:buFontTx/>
              <a:buChar char="•"/>
              <a:defRPr/>
            </a:pPr>
            <a:r>
              <a:rPr lang="en-US" altLang="en-US" dirty="0">
                <a:latin typeface="Arial" pitchFamily="34" charset="0"/>
              </a:rPr>
              <a:t> sometimes we are cautious about letting them try things as well </a:t>
            </a:r>
          </a:p>
          <a:p>
            <a:pPr eaLnBrk="1" hangingPunct="1">
              <a:lnSpc>
                <a:spcPct val="80000"/>
              </a:lnSpc>
              <a:buFontTx/>
              <a:buChar char="•"/>
              <a:defRPr/>
            </a:pPr>
            <a:r>
              <a:rPr lang="en-US" altLang="en-US" dirty="0">
                <a:latin typeface="Arial" pitchFamily="34" charset="0"/>
              </a:rPr>
              <a:t> without visual feedback there</a:t>
            </a:r>
            <a:r>
              <a:rPr lang="ja-JP" altLang="en-US" dirty="0">
                <a:latin typeface="Arial" pitchFamily="34" charset="0"/>
              </a:rPr>
              <a:t>’</a:t>
            </a:r>
            <a:r>
              <a:rPr lang="en-US" altLang="ja-JP" dirty="0">
                <a:latin typeface="Arial" pitchFamily="34" charset="0"/>
              </a:rPr>
              <a:t>s little motivation to reach, explore their own body movements, try to move and explore the world </a:t>
            </a:r>
          </a:p>
          <a:p>
            <a:pPr eaLnBrk="1" hangingPunct="1">
              <a:lnSpc>
                <a:spcPct val="80000"/>
              </a:lnSpc>
              <a:defRPr/>
            </a:pPr>
            <a:r>
              <a:rPr lang="en-US" altLang="en-US" dirty="0">
                <a:latin typeface="Arial" pitchFamily="34" charset="0"/>
              </a:rPr>
              <a:t>Mobility: (motor skills)   with no object permanence, no incentive to move </a:t>
            </a:r>
          </a:p>
          <a:p>
            <a:pPr eaLnBrk="1" hangingPunct="1">
              <a:lnSpc>
                <a:spcPct val="80000"/>
              </a:lnSpc>
              <a:defRPr/>
            </a:pPr>
            <a:r>
              <a:rPr lang="en-US" altLang="en-US" dirty="0">
                <a:latin typeface="Arial" pitchFamily="34" charset="0"/>
              </a:rPr>
              <a:t>Self concept:  sighted babies learn about themselves and others by watching their hands and feet, seeing themselves in mirror, comparing their image, and other people.  Blind babies have problems with language: pronoun confusion, echolalia (repeating, or echoing speech) because have trouble constructing self image</a:t>
            </a:r>
          </a:p>
          <a:p>
            <a:pPr eaLnBrk="1" hangingPunct="1">
              <a:lnSpc>
                <a:spcPct val="80000"/>
              </a:lnSpc>
              <a:defRPr/>
            </a:pPr>
            <a:r>
              <a:rPr lang="en-US" altLang="en-US" dirty="0">
                <a:latin typeface="Arial" pitchFamily="34" charset="0"/>
              </a:rPr>
              <a:t>Abstract concepts:  the big picture- how the world is put together; putting together the pieces you can touch into the whole ;  Understanding things you can</a:t>
            </a:r>
            <a:r>
              <a:rPr lang="ja-JP" altLang="en-US" dirty="0">
                <a:latin typeface="Arial" pitchFamily="34" charset="0"/>
              </a:rPr>
              <a:t>’</a:t>
            </a:r>
            <a:r>
              <a:rPr lang="en-US" altLang="ja-JP" dirty="0">
                <a:latin typeface="Arial" pitchFamily="34" charset="0"/>
              </a:rPr>
              <a:t>t explore: clouds, sunset, colors.  What it means to see</a:t>
            </a:r>
          </a:p>
        </p:txBody>
      </p:sp>
    </p:spTree>
    <p:extLst>
      <p:ext uri="{BB962C8B-B14F-4D97-AF65-F5344CB8AC3E}">
        <p14:creationId xmlns:p14="http://schemas.microsoft.com/office/powerpoint/2010/main" val="3747939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Isolation:  The 2 distance senses of vision and hearing connect people to the world beyond their own body space.  It is said that blindness takes away things, and deafness takes away people.  The world shrinks to what you can touch</a:t>
            </a:r>
          </a:p>
          <a:p>
            <a:pPr eaLnBrk="1" hangingPunct="1"/>
            <a:r>
              <a:rPr lang="en-US" altLang="en-US">
                <a:latin typeface="Arial" pitchFamily="34" charset="0"/>
              </a:rPr>
              <a:t>Relationships/social skills:  early bonding with parents, sense of self,  discriminating who is who,  picking up social cues, appropriate behaviors, communicating with others</a:t>
            </a:r>
          </a:p>
          <a:p>
            <a:pPr eaLnBrk="1" hangingPunct="1"/>
            <a:r>
              <a:rPr lang="en-US" altLang="en-US">
                <a:latin typeface="Arial" pitchFamily="34" charset="0"/>
              </a:rPr>
              <a:t>Absence of incidental learning:  must use touch or be in close proximity to learn about things.  We gain information effortlessly through distance senses but if interpreter doesn’t tell db person with deafblindness, they don’t know </a:t>
            </a:r>
          </a:p>
          <a:p>
            <a:pPr eaLnBrk="1" hangingPunct="1"/>
            <a:r>
              <a:rPr lang="en-US" altLang="en-US">
                <a:latin typeface="Arial" pitchFamily="34" charset="0"/>
              </a:rPr>
              <a:t>Even when not total loss in either sense, get incomplete, confusing, information that gives a distorted understanding of things</a:t>
            </a:r>
          </a:p>
          <a:p>
            <a:pPr eaLnBrk="1" hangingPunct="1"/>
            <a:r>
              <a:rPr lang="en-US" altLang="en-US">
                <a:latin typeface="Arial" pitchFamily="34" charset="0"/>
              </a:rPr>
              <a:t>Visual &amp; Mental imagery:  concepts of space, time, color, - cloud, red, complexity of language, </a:t>
            </a:r>
          </a:p>
          <a:p>
            <a:pPr eaLnBrk="1" hangingPunct="1"/>
            <a:r>
              <a:rPr lang="en-US" altLang="en-US">
                <a:latin typeface="Arial" pitchFamily="34" charset="0"/>
              </a:rPr>
              <a:t>Learned helplessness:  good fairy syndrome, passivity learned – wait for prompting</a:t>
            </a:r>
          </a:p>
          <a:p>
            <a:pPr eaLnBrk="1" hangingPunct="1"/>
            <a:r>
              <a:rPr lang="en-US" altLang="en-US">
                <a:latin typeface="Arial" pitchFamily="34" charset="0"/>
              </a:rPr>
              <a:t>Experiences:  opportunities to experience in accessible way</a:t>
            </a:r>
          </a:p>
          <a:p>
            <a:pPr eaLnBrk="1" hangingPunct="1"/>
            <a:r>
              <a:rPr lang="en-US" altLang="en-US">
                <a:latin typeface="Arial" pitchFamily="34" charset="0"/>
              </a:rPr>
              <a:t>Language-</a:t>
            </a:r>
          </a:p>
          <a:p>
            <a:pPr eaLnBrk="1" hangingPunct="1"/>
            <a:r>
              <a:rPr lang="en-US" altLang="en-US">
                <a:latin typeface="Arial" pitchFamily="34" charset="0"/>
              </a:rPr>
              <a:t>Mobility:  without stimulus to move for things because don’t see,or hear </a:t>
            </a:r>
          </a:p>
          <a:p>
            <a:pPr eaLnBrk="1" hangingPunct="1"/>
            <a:r>
              <a:rPr lang="en-US" altLang="en-US">
                <a:latin typeface="Arial" pitchFamily="34" charset="0"/>
              </a:rPr>
              <a:t>Multiple disabilities affect ability to seek information</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A648BDC7-D731-4664-A569-5FD725364CAE}" type="slidenum">
              <a:rPr lang="en-US" altLang="en-US" sz="1200" smtClean="0"/>
              <a:pPr/>
              <a:t>36</a:t>
            </a:fld>
            <a:endParaRPr lang="en-US" altLang="en-US" sz="1200"/>
          </a:p>
        </p:txBody>
      </p:sp>
    </p:spTree>
    <p:extLst>
      <p:ext uri="{BB962C8B-B14F-4D97-AF65-F5344CB8AC3E}">
        <p14:creationId xmlns:p14="http://schemas.microsoft.com/office/powerpoint/2010/main" val="659743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7879EC1A-7F01-4FF8-8215-C1E82C1FBB65}" type="slidenum">
              <a:rPr lang="en-US" altLang="en-US" sz="1200" smtClean="0"/>
              <a:pPr/>
              <a:t>37</a:t>
            </a:fld>
            <a:endParaRPr lang="en-US" altLang="en-US" sz="1200"/>
          </a:p>
        </p:txBody>
      </p:sp>
    </p:spTree>
    <p:extLst>
      <p:ext uri="{BB962C8B-B14F-4D97-AF65-F5344CB8AC3E}">
        <p14:creationId xmlns:p14="http://schemas.microsoft.com/office/powerpoint/2010/main" val="95541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itchFamily="34" charset="0"/>
              </a:rPr>
              <a:t>As many as 90-95% of children with hearing and vision loss also have other disabilities </a:t>
            </a:r>
          </a:p>
          <a:p>
            <a:pPr eaLnBrk="1" hangingPunct="1">
              <a:lnSpc>
                <a:spcPct val="90000"/>
              </a:lnSpc>
            </a:pPr>
            <a:r>
              <a:rPr lang="en-US" altLang="en-US">
                <a:latin typeface="Arial" pitchFamily="34" charset="0"/>
              </a:rPr>
              <a:t>About 200 different conditions are associated with vision and hearing losses- over half are genetic.</a:t>
            </a:r>
          </a:p>
          <a:p>
            <a:pPr eaLnBrk="1" hangingPunct="1">
              <a:lnSpc>
                <a:spcPct val="90000"/>
              </a:lnSpc>
            </a:pPr>
            <a:r>
              <a:rPr lang="en-US" altLang="en-US">
                <a:latin typeface="Arial" pitchFamily="34" charset="0"/>
              </a:rPr>
              <a:t>Estimates indicate that there are approximately 40,000 people in the United States who are Deafblind. A study by the National Census has identified nearly 10,000 children and youth. </a:t>
            </a:r>
          </a:p>
          <a:p>
            <a:pPr eaLnBrk="1" hangingPunct="1">
              <a:lnSpc>
                <a:spcPct val="90000"/>
              </a:lnSpc>
            </a:pPr>
            <a:r>
              <a:rPr lang="en-US" altLang="en-US">
                <a:latin typeface="Arial" pitchFamily="34" charset="0"/>
              </a:rPr>
              <a:t>Lowest of low incidence disabilities</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58123E52-EFCF-4B71-B920-1084684AADFD}" type="slidenum">
              <a:rPr lang="en-US" altLang="en-US" sz="1200" smtClean="0"/>
              <a:pPr/>
              <a:t>4</a:t>
            </a:fld>
            <a:endParaRPr lang="en-US" altLang="en-US" sz="1200"/>
          </a:p>
        </p:txBody>
      </p:sp>
    </p:spTree>
    <p:extLst>
      <p:ext uri="{BB962C8B-B14F-4D97-AF65-F5344CB8AC3E}">
        <p14:creationId xmlns:p14="http://schemas.microsoft.com/office/powerpoint/2010/main" val="1737454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Literature estimates 75% of what we know, and &gt;90% of what a child under 5 knows is learned by vision</a:t>
            </a:r>
          </a:p>
          <a:p>
            <a:r>
              <a:rPr lang="en-US" altLang="en-US">
                <a:latin typeface="Arial" pitchFamily="34" charset="0"/>
              </a:rPr>
              <a:t>Remember this term if you’re not already familiar with it</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284FC284-B44D-4BD2-9C5F-06B2F58BDEC1}" type="slidenum">
              <a:rPr lang="en-US" altLang="en-US" sz="1200" smtClean="0"/>
              <a:pPr/>
              <a:t>38</a:t>
            </a:fld>
            <a:endParaRPr lang="en-US" altLang="en-US" sz="1200"/>
          </a:p>
        </p:txBody>
      </p:sp>
    </p:spTree>
    <p:extLst>
      <p:ext uri="{BB962C8B-B14F-4D97-AF65-F5344CB8AC3E}">
        <p14:creationId xmlns:p14="http://schemas.microsoft.com/office/powerpoint/2010/main" val="2072773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256381EC-74E7-44F1-B850-14384D0E302F}" type="slidenum">
              <a:rPr lang="en-US" altLang="en-US" sz="1200" smtClean="0"/>
              <a:pPr/>
              <a:t>39</a:t>
            </a:fld>
            <a:endParaRPr lang="en-US" altLang="en-US" sz="1200"/>
          </a:p>
        </p:txBody>
      </p:sp>
    </p:spTree>
    <p:extLst>
      <p:ext uri="{BB962C8B-B14F-4D97-AF65-F5344CB8AC3E}">
        <p14:creationId xmlns:p14="http://schemas.microsoft.com/office/powerpoint/2010/main" val="3284162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Children with complex learning challenges need the same kinds of learning experiences as other children</a:t>
            </a:r>
          </a:p>
          <a:p>
            <a:r>
              <a:rPr lang="en-US" altLang="en-US">
                <a:latin typeface="Arial" pitchFamily="34" charset="0"/>
              </a:rPr>
              <a:t>But they will also need</a:t>
            </a:r>
          </a:p>
          <a:p>
            <a:pPr>
              <a:buFontTx/>
              <a:buChar char="•"/>
            </a:pPr>
            <a:r>
              <a:rPr lang="en-US" altLang="en-US">
                <a:latin typeface="Arial" pitchFamily="34" charset="0"/>
              </a:rPr>
              <a:t> more time to do them</a:t>
            </a:r>
          </a:p>
          <a:p>
            <a:pPr>
              <a:buFontTx/>
              <a:buChar char="•"/>
            </a:pPr>
            <a:r>
              <a:rPr lang="en-US" altLang="en-US">
                <a:latin typeface="Arial" pitchFamily="34" charset="0"/>
              </a:rPr>
              <a:t> to repeat them more often </a:t>
            </a:r>
          </a:p>
          <a:p>
            <a:pPr>
              <a:buFontTx/>
              <a:buChar char="•"/>
            </a:pPr>
            <a:r>
              <a:rPr lang="en-US" altLang="en-US">
                <a:latin typeface="Arial" pitchFamily="34" charset="0"/>
              </a:rPr>
              <a:t> activities that are designed just for them and their particular set of needs</a:t>
            </a:r>
          </a:p>
          <a:p>
            <a:pPr>
              <a:buFontTx/>
              <a:buChar char="•"/>
            </a:pPr>
            <a:r>
              <a:rPr lang="en-US" altLang="en-US">
                <a:latin typeface="Arial" pitchFamily="34" charset="0"/>
              </a:rPr>
              <a:t> a team who can provide the safe place needed to learn and grow </a:t>
            </a:r>
          </a:p>
          <a:p>
            <a:pPr>
              <a:buFontTx/>
              <a:buChar char="•"/>
            </a:pPr>
            <a:endParaRPr lang="en-US" altLang="en-US">
              <a:latin typeface="Arial" pitchFamily="34" charset="0"/>
            </a:endParaRPr>
          </a:p>
          <a:p>
            <a:r>
              <a:rPr lang="en-US" altLang="en-US">
                <a:latin typeface="Arial" pitchFamily="34" charset="0"/>
              </a:rPr>
              <a:t>So how do we do that?</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A0CB0A08-6B0E-498C-91F3-1D081BF091C4}" type="slidenum">
              <a:rPr lang="en-US" altLang="en-US" sz="1200" smtClean="0"/>
              <a:pPr/>
              <a:t>43</a:t>
            </a:fld>
            <a:endParaRPr lang="en-US" altLang="en-US" sz="1200"/>
          </a:p>
        </p:txBody>
      </p:sp>
    </p:spTree>
    <p:extLst>
      <p:ext uri="{BB962C8B-B14F-4D97-AF65-F5344CB8AC3E}">
        <p14:creationId xmlns:p14="http://schemas.microsoft.com/office/powerpoint/2010/main" val="2366307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xfrm>
            <a:off x="685800" y="4197350"/>
            <a:ext cx="5486400" cy="464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mj-lt" charset="0"/>
              <a:buNone/>
            </a:pPr>
            <a:r>
              <a:rPr lang="en-US" altLang="en-US">
                <a:latin typeface="Arial" pitchFamily="34" charset="0"/>
              </a:rPr>
              <a:t>Will look at each one</a:t>
            </a:r>
          </a:p>
          <a:p>
            <a:pPr marL="228600" indent="-228600" eaLnBrk="1" hangingPunct="1">
              <a:buFont typeface="+mj-lt" charset="0"/>
              <a:buNone/>
            </a:pPr>
            <a:r>
              <a:rPr lang="en-US" altLang="en-US">
                <a:latin typeface="Arial" pitchFamily="34" charset="0"/>
              </a:rPr>
              <a:t>Then some in more detail</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59EBB1FD-0F23-4669-92BE-8110B49C0879}" type="slidenum">
              <a:rPr lang="en-US" altLang="en-US" sz="1200" smtClean="0"/>
              <a:pPr/>
              <a:t>44</a:t>
            </a:fld>
            <a:endParaRPr lang="en-US" altLang="en-US" sz="1200"/>
          </a:p>
        </p:txBody>
      </p:sp>
    </p:spTree>
    <p:extLst>
      <p:ext uri="{BB962C8B-B14F-4D97-AF65-F5344CB8AC3E}">
        <p14:creationId xmlns:p14="http://schemas.microsoft.com/office/powerpoint/2010/main" val="208020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1F1D501-DAD4-4825-9C6E-FDF8DA054522}" type="slidenum">
              <a:rPr lang="en-US" altLang="en-US" sz="1200" smtClean="0"/>
              <a:pPr/>
              <a:t>45</a:t>
            </a:fld>
            <a:endParaRPr lang="en-US" altLang="en-US" sz="1200"/>
          </a:p>
        </p:txBody>
      </p:sp>
    </p:spTree>
    <p:extLst>
      <p:ext uri="{BB962C8B-B14F-4D97-AF65-F5344CB8AC3E}">
        <p14:creationId xmlns:p14="http://schemas.microsoft.com/office/powerpoint/2010/main" val="716535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Authentic assessment refers to the </a:t>
            </a:r>
            <a:r>
              <a:rPr lang="en-US" altLang="en-US" b="1">
                <a:latin typeface="Arial" pitchFamily="34" charset="0"/>
              </a:rPr>
              <a:t>systematic</a:t>
            </a:r>
            <a:r>
              <a:rPr lang="en-US" altLang="en-US">
                <a:latin typeface="Arial" pitchFamily="34" charset="0"/>
              </a:rPr>
              <a:t> recording of developmental </a:t>
            </a:r>
            <a:r>
              <a:rPr lang="en-US" altLang="en-US" b="1">
                <a:latin typeface="Arial" pitchFamily="34" charset="0"/>
              </a:rPr>
              <a:t>observations</a:t>
            </a:r>
            <a:r>
              <a:rPr lang="en-US" altLang="en-US">
                <a:latin typeface="Arial" pitchFamily="34" charset="0"/>
              </a:rPr>
              <a:t> over time about the </a:t>
            </a:r>
            <a:r>
              <a:rPr lang="en-US" altLang="en-US" b="1">
                <a:latin typeface="Arial" pitchFamily="34" charset="0"/>
              </a:rPr>
              <a:t>naturally occurring behaviors </a:t>
            </a:r>
            <a:r>
              <a:rPr lang="en-US" altLang="en-US">
                <a:latin typeface="Arial" pitchFamily="34" charset="0"/>
              </a:rPr>
              <a:t>and </a:t>
            </a:r>
            <a:r>
              <a:rPr lang="en-US" altLang="en-US" b="1">
                <a:latin typeface="Arial" pitchFamily="34" charset="0"/>
              </a:rPr>
              <a:t>functional competencies </a:t>
            </a:r>
            <a:r>
              <a:rPr lang="en-US" altLang="en-US">
                <a:latin typeface="Arial" pitchFamily="34" charset="0"/>
              </a:rPr>
              <a:t>of young children </a:t>
            </a:r>
            <a:r>
              <a:rPr lang="en-US" altLang="en-US" b="1">
                <a:latin typeface="Arial" pitchFamily="34" charset="0"/>
              </a:rPr>
              <a:t>in daily routines</a:t>
            </a:r>
            <a:r>
              <a:rPr lang="en-US" altLang="en-US">
                <a:latin typeface="Arial" pitchFamily="34" charset="0"/>
              </a:rPr>
              <a:t> by</a:t>
            </a:r>
            <a:r>
              <a:rPr lang="en-US" altLang="en-US" b="1">
                <a:latin typeface="Arial" pitchFamily="34" charset="0"/>
              </a:rPr>
              <a:t> familiar and knowledgeable caregivers in the child’s life</a:t>
            </a:r>
            <a:r>
              <a:rPr lang="en-US" altLang="en-US">
                <a:latin typeface="Arial" pitchFamily="34" charset="0"/>
              </a:rPr>
              <a:t>.</a:t>
            </a:r>
          </a:p>
          <a:p>
            <a:pPr eaLnBrk="1" hangingPunct="1">
              <a:spcBef>
                <a:spcPct val="0"/>
              </a:spcBef>
            </a:pPr>
            <a:endParaRPr lang="en-US" altLang="en-US">
              <a:latin typeface="Arial" pitchFamily="34" charset="0"/>
            </a:endParaRPr>
          </a:p>
          <a:p>
            <a:pPr eaLnBrk="1" hangingPunct="1">
              <a:spcBef>
                <a:spcPct val="0"/>
              </a:spcBef>
            </a:pPr>
            <a:r>
              <a:rPr lang="en-US" altLang="en-US">
                <a:latin typeface="Arial" pitchFamily="34" charset="0"/>
              </a:rPr>
              <a:t>What: real behaviors relevant to the child’s current daily functioning and to new situations (functional skills)</a:t>
            </a:r>
          </a:p>
          <a:p>
            <a:pPr eaLnBrk="1" hangingPunct="1">
              <a:spcBef>
                <a:spcPct val="0"/>
              </a:spcBef>
            </a:pPr>
            <a:r>
              <a:rPr lang="en-US" altLang="en-US">
                <a:latin typeface="Arial" pitchFamily="34" charset="0"/>
              </a:rPr>
              <a:t>How:  observation and record keeping of child’s behavior during work/play (real life)  Professionals can “occasion” opportunities for a skills so that it is more readily observed.  </a:t>
            </a:r>
          </a:p>
          <a:p>
            <a:pPr eaLnBrk="1" hangingPunct="1">
              <a:spcBef>
                <a:spcPct val="0"/>
              </a:spcBef>
            </a:pPr>
            <a:r>
              <a:rPr lang="en-US" altLang="en-US">
                <a:latin typeface="Arial" pitchFamily="34" charset="0"/>
              </a:rPr>
              <a:t>Who:  familiar and knowledgeable caregivers</a:t>
            </a:r>
          </a:p>
          <a:p>
            <a:pPr eaLnBrk="1" hangingPunct="1">
              <a:spcBef>
                <a:spcPct val="0"/>
              </a:spcBef>
            </a:pPr>
            <a:r>
              <a:rPr lang="en-US" altLang="en-US">
                <a:latin typeface="Arial" pitchFamily="34" charset="0"/>
              </a:rPr>
              <a:t>Where:  natural context NOT decontextualized settings       Natural------------Analog-------------Simulated----------------Clinical</a:t>
            </a:r>
          </a:p>
          <a:p>
            <a:pPr eaLnBrk="1" hangingPunct="1">
              <a:spcBef>
                <a:spcPct val="0"/>
              </a:spcBef>
            </a:pPr>
            <a:r>
              <a:rPr lang="en-US" altLang="en-US">
                <a:latin typeface="Arial" pitchFamily="34" charset="0"/>
              </a:rPr>
              <a:t>When:  One-time observation are insufficient and often misleading.</a:t>
            </a:r>
          </a:p>
          <a:p>
            <a:pPr eaLnBrk="1" hangingPunct="1">
              <a:spcBef>
                <a:spcPct val="0"/>
              </a:spcBef>
            </a:pPr>
            <a:endParaRPr lang="en-US" altLang="en-US">
              <a:latin typeface="Arial" pitchFamily="34" charset="0"/>
            </a:endParaRPr>
          </a:p>
          <a:p>
            <a:pPr eaLnBrk="1" hangingPunct="1">
              <a:spcBef>
                <a:spcPct val="0"/>
              </a:spcBef>
            </a:pPr>
            <a:r>
              <a:rPr lang="en-US" altLang="en-US">
                <a:latin typeface="Arial" pitchFamily="34" charset="0"/>
              </a:rPr>
              <a:t>Reference: Bagnato (KITS Summer Institute and book; Authentic Assessment)</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DA179E41-968C-4863-8953-5826F3269B5D}" type="slidenum">
              <a:rPr lang="en-US" altLang="en-US" sz="1200" smtClean="0">
                <a:solidFill>
                  <a:srgbClr val="000000"/>
                </a:solidFill>
              </a:rPr>
              <a:pPr/>
              <a:t>46</a:t>
            </a:fld>
            <a:endParaRPr lang="en-US" altLang="en-US" sz="1200">
              <a:solidFill>
                <a:srgbClr val="000000"/>
              </a:solidFill>
            </a:endParaRPr>
          </a:p>
        </p:txBody>
      </p:sp>
    </p:spTree>
    <p:extLst>
      <p:ext uri="{BB962C8B-B14F-4D97-AF65-F5344CB8AC3E}">
        <p14:creationId xmlns:p14="http://schemas.microsoft.com/office/powerpoint/2010/main" val="3266424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33123" name="Rectangle 3"/>
          <p:cNvSpPr>
            <a:spLocks noGrp="1" noChangeArrowheads="1"/>
          </p:cNvSpPr>
          <p:nvPr>
            <p:ph type="body" idx="1"/>
          </p:nvPr>
        </p:nvSpPr>
        <p:spPr>
          <a:xfrm>
            <a:off x="914400" y="4346575"/>
            <a:ext cx="5029200" cy="4122738"/>
          </a:xfrm>
          <a:noFill/>
          <a:ln>
            <a:solidFill>
              <a:srgbClr val="000000"/>
            </a:solidFill>
          </a:ln>
          <a:extLst>
            <a:ext uri="{909E8E84-426E-40DD-AFC4-6F175D3DCCD1}">
              <a14:hiddenFill xmlns:a14="http://schemas.microsoft.com/office/drawing/2010/main">
                <a:solidFill>
                  <a:srgbClr val="FFFFFF"/>
                </a:solidFill>
              </a14:hiddenFill>
            </a:ext>
          </a:extLst>
        </p:spPr>
        <p:txBody>
          <a:bodyPr lIns="89721" tIns="44860" rIns="89721" bIns="44860"/>
          <a:lstStyle/>
          <a:p>
            <a:pPr defTabSz="912813" eaLnBrk="1" hangingPunct="1">
              <a:spcBef>
                <a:spcPct val="0"/>
              </a:spcBef>
            </a:pPr>
            <a:r>
              <a:rPr lang="en-US" altLang="en-US">
                <a:latin typeface="Arial" pitchFamily="34" charset="0"/>
              </a:rPr>
              <a:t>Gathering information: who, what and how</a:t>
            </a:r>
          </a:p>
          <a:p>
            <a:pPr defTabSz="912813" eaLnBrk="1" hangingPunct="1">
              <a:spcBef>
                <a:spcPct val="0"/>
              </a:spcBef>
            </a:pPr>
            <a:r>
              <a:rPr lang="en-US" altLang="en-US">
                <a:latin typeface="Arial" pitchFamily="34" charset="0"/>
              </a:rPr>
              <a:t>Conducting interviews</a:t>
            </a:r>
          </a:p>
          <a:p>
            <a:pPr defTabSz="912813" eaLnBrk="1" hangingPunct="1">
              <a:spcBef>
                <a:spcPct val="0"/>
              </a:spcBef>
            </a:pPr>
            <a:r>
              <a:rPr lang="en-US" altLang="en-US">
                <a:latin typeface="Arial" pitchFamily="34" charset="0"/>
              </a:rPr>
              <a:t>Documenting authentic assessment practices: written descriptions (anecdotal/running records, ABC data); Permanent records (work samples, portfolios, photographs, video clips); Counts and Tallies (rating scales, rubrics)</a:t>
            </a:r>
          </a:p>
        </p:txBody>
      </p:sp>
    </p:spTree>
    <p:extLst>
      <p:ext uri="{BB962C8B-B14F-4D97-AF65-F5344CB8AC3E}">
        <p14:creationId xmlns:p14="http://schemas.microsoft.com/office/powerpoint/2010/main" val="2227473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a:solidFill>
                  <a:srgbClr val="BFBFBF"/>
                </a:solidFill>
                <a:latin typeface="Arial" pitchFamily="34" charset="0"/>
              </a:rPr>
              <a:t>Assessment</a:t>
            </a:r>
          </a:p>
          <a:p>
            <a:pPr eaLnBrk="1" hangingPunct="1"/>
            <a:r>
              <a:rPr lang="en-US" altLang="en-US" sz="1000">
                <a:solidFill>
                  <a:srgbClr val="BFBFBF"/>
                </a:solidFill>
                <a:latin typeface="Arial" pitchFamily="34" charset="0"/>
              </a:rPr>
              <a:t>One size definitely does not fit all! </a:t>
            </a:r>
            <a:endParaRPr lang="en-US" altLang="en-US" sz="100" b="1" u="sng">
              <a:solidFill>
                <a:srgbClr val="BFBFBF"/>
              </a:solidFill>
              <a:latin typeface="Arial" pitchFamily="34" charset="0"/>
            </a:endParaRPr>
          </a:p>
          <a:p>
            <a:pPr eaLnBrk="1" hangingPunct="1"/>
            <a:r>
              <a:rPr lang="en-US" altLang="en-US">
                <a:latin typeface="Arial" pitchFamily="34" charset="0"/>
              </a:rPr>
              <a:t>Standardized instruments yield very little information that</a:t>
            </a:r>
            <a:r>
              <a:rPr lang="ja-JP" altLang="en-US">
                <a:latin typeface="Arial" pitchFamily="34" charset="0"/>
              </a:rPr>
              <a:t>’</a:t>
            </a:r>
            <a:r>
              <a:rPr lang="en-US" altLang="ja-JP">
                <a:latin typeface="Arial" pitchFamily="34" charset="0"/>
              </a:rPr>
              <a:t>s useful – not normed for our kids</a:t>
            </a:r>
          </a:p>
          <a:p>
            <a:pPr eaLnBrk="1" hangingPunct="1"/>
            <a:r>
              <a:rPr lang="en-US" altLang="en-US">
                <a:latin typeface="Arial" pitchFamily="34" charset="0"/>
              </a:rPr>
              <a:t>Hard to demonstrate what they know – often considered to have cognitive limitations but may not be so </a:t>
            </a:r>
          </a:p>
          <a:p>
            <a:pPr eaLnBrk="1" hangingPunct="1"/>
            <a:r>
              <a:rPr lang="en-US" altLang="en-US">
                <a:latin typeface="Arial" pitchFamily="34" charset="0"/>
              </a:rPr>
              <a:t>Need input from a variety of sources – parent/caregiver/teacher report, observation</a:t>
            </a:r>
          </a:p>
          <a:p>
            <a:pPr eaLnBrk="1" hangingPunct="1"/>
            <a:r>
              <a:rPr lang="en-US" altLang="en-US">
                <a:latin typeface="Arial" pitchFamily="34" charset="0"/>
              </a:rPr>
              <a:t>Materials that are meaningful, familiar work best </a:t>
            </a:r>
          </a:p>
          <a:p>
            <a:pPr eaLnBrk="1" hangingPunct="1"/>
            <a:r>
              <a:rPr lang="en-US" altLang="en-US">
                <a:solidFill>
                  <a:srgbClr val="BFBFBF"/>
                </a:solidFill>
                <a:latin typeface="Arial" pitchFamily="34" charset="0"/>
              </a:rPr>
              <a:t>State DBP can help </a:t>
            </a:r>
          </a:p>
          <a:p>
            <a:pPr eaLnBrk="1" hangingPunct="1">
              <a:spcBef>
                <a:spcPct val="0"/>
              </a:spcBef>
              <a:buFontTx/>
              <a:buChar char="•"/>
            </a:pPr>
            <a:r>
              <a:rPr lang="en-US" altLang="en-US">
                <a:latin typeface="Arial" pitchFamily="34" charset="0"/>
              </a:rPr>
              <a:t> Tanni</a:t>
            </a:r>
            <a:r>
              <a:rPr lang="ja-JP" altLang="en-US">
                <a:latin typeface="Arial" pitchFamily="34" charset="0"/>
              </a:rPr>
              <a:t>’</a:t>
            </a:r>
            <a:r>
              <a:rPr lang="en-US" altLang="ja-JP">
                <a:latin typeface="Arial" pitchFamily="34" charset="0"/>
              </a:rPr>
              <a:t>s Individual Sensory Learning Profile</a:t>
            </a:r>
          </a:p>
          <a:p>
            <a:pPr eaLnBrk="1" hangingPunct="1">
              <a:spcBef>
                <a:spcPct val="0"/>
              </a:spcBef>
              <a:buFontTx/>
              <a:buChar char="•"/>
            </a:pPr>
            <a:r>
              <a:rPr lang="en-US" altLang="en-US">
                <a:latin typeface="Arial" pitchFamily="34" charset="0"/>
              </a:rPr>
              <a:t> Deb Gleason</a:t>
            </a:r>
            <a:r>
              <a:rPr lang="ja-JP" altLang="en-US">
                <a:latin typeface="Arial" pitchFamily="34" charset="0"/>
              </a:rPr>
              <a:t>’</a:t>
            </a:r>
            <a:r>
              <a:rPr lang="en-US" altLang="ja-JP">
                <a:latin typeface="Arial" pitchFamily="34" charset="0"/>
              </a:rPr>
              <a:t>s Sensory Functioning Assessment and Intervention Strategies</a:t>
            </a:r>
          </a:p>
          <a:p>
            <a:pPr eaLnBrk="1" hangingPunct="1">
              <a:spcBef>
                <a:spcPct val="0"/>
              </a:spcBef>
              <a:buFontTx/>
              <a:buChar char="•"/>
            </a:pPr>
            <a:r>
              <a:rPr lang="en-US" altLang="en-US">
                <a:latin typeface="Arial" pitchFamily="34" charset="0"/>
              </a:rPr>
              <a:t> Practice Perspectives: Authentic Assessment</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590EC0AF-3CA8-4570-9088-EA1205E2E1D0}" type="slidenum">
              <a:rPr lang="en-US" altLang="en-US" sz="1200" smtClean="0"/>
              <a:pPr/>
              <a:t>48</a:t>
            </a:fld>
            <a:endParaRPr lang="en-US" altLang="en-US" sz="1200"/>
          </a:p>
        </p:txBody>
      </p:sp>
    </p:spTree>
    <p:extLst>
      <p:ext uri="{BB962C8B-B14F-4D97-AF65-F5344CB8AC3E}">
        <p14:creationId xmlns:p14="http://schemas.microsoft.com/office/powerpoint/2010/main" val="2433915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u="sng" dirty="0">
                <a:solidFill>
                  <a:schemeClr val="accent3">
                    <a:lumMod val="75000"/>
                  </a:schemeClr>
                </a:solidFill>
              </a:rPr>
              <a:t>Deaf-blindness is a disability of access</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9051E552-407D-4BCD-93EF-FA919831D5AD}" type="slidenum">
              <a:rPr lang="en-US" altLang="en-US" sz="1200" smtClean="0"/>
              <a:pPr/>
              <a:t>49</a:t>
            </a:fld>
            <a:endParaRPr lang="en-US" altLang="en-US" sz="1200"/>
          </a:p>
        </p:txBody>
      </p:sp>
    </p:spTree>
    <p:extLst>
      <p:ext uri="{BB962C8B-B14F-4D97-AF65-F5344CB8AC3E}">
        <p14:creationId xmlns:p14="http://schemas.microsoft.com/office/powerpoint/2010/main" val="3489652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spcBef>
                <a:spcPct val="0"/>
              </a:spcBef>
              <a:defRPr/>
            </a:pPr>
            <a:r>
              <a:rPr lang="en-US" altLang="en-US" b="1" u="sng" dirty="0">
                <a:solidFill>
                  <a:srgbClr val="BFBFBF"/>
                </a:solidFill>
                <a:latin typeface="Arial" pitchFamily="34" charset="0"/>
              </a:rPr>
              <a:t>Increase access and maximize learning</a:t>
            </a:r>
            <a:endParaRPr lang="en-US" altLang="en-US" dirty="0">
              <a:latin typeface="Arial" pitchFamily="34" charset="0"/>
            </a:endParaRPr>
          </a:p>
          <a:p>
            <a:pPr eaLnBrk="1" hangingPunct="1">
              <a:lnSpc>
                <a:spcPct val="80000"/>
              </a:lnSpc>
              <a:spcBef>
                <a:spcPct val="0"/>
              </a:spcBef>
              <a:defRPr/>
            </a:pPr>
            <a:r>
              <a:rPr lang="en-US" altLang="en-US" dirty="0">
                <a:latin typeface="Arial" pitchFamily="34" charset="0"/>
              </a:rPr>
              <a:t>Investigate the medical diagnoses</a:t>
            </a:r>
          </a:p>
          <a:p>
            <a:pPr eaLnBrk="1" hangingPunct="1">
              <a:lnSpc>
                <a:spcPct val="80000"/>
              </a:lnSpc>
              <a:spcBef>
                <a:spcPct val="0"/>
              </a:spcBef>
              <a:defRPr/>
            </a:pPr>
            <a:r>
              <a:rPr lang="en-US" altLang="en-US" dirty="0">
                <a:latin typeface="Arial" pitchFamily="34" charset="0"/>
              </a:rPr>
              <a:t>		Understand the implications of the diagnoses—what you might expect		</a:t>
            </a:r>
          </a:p>
          <a:p>
            <a:pPr eaLnBrk="1" hangingPunct="1">
              <a:lnSpc>
                <a:spcPct val="80000"/>
              </a:lnSpc>
              <a:spcBef>
                <a:spcPct val="0"/>
              </a:spcBef>
              <a:defRPr/>
            </a:pPr>
            <a:r>
              <a:rPr lang="en-US" altLang="en-US" dirty="0">
                <a:latin typeface="Arial" pitchFamily="34" charset="0"/>
              </a:rPr>
              <a:t>Seek help from team members for functional assessments</a:t>
            </a:r>
          </a:p>
          <a:p>
            <a:pPr eaLnBrk="1" hangingPunct="1">
              <a:lnSpc>
                <a:spcPct val="80000"/>
              </a:lnSpc>
              <a:spcBef>
                <a:spcPct val="0"/>
              </a:spcBef>
              <a:defRPr/>
            </a:pPr>
            <a:r>
              <a:rPr lang="en-US" altLang="en-US" dirty="0">
                <a:latin typeface="Arial" pitchFamily="34" charset="0"/>
              </a:rPr>
              <a:t>		Take time</a:t>
            </a:r>
          </a:p>
          <a:p>
            <a:pPr eaLnBrk="1" hangingPunct="1">
              <a:lnSpc>
                <a:spcPct val="80000"/>
              </a:lnSpc>
              <a:spcBef>
                <a:spcPct val="0"/>
              </a:spcBef>
              <a:defRPr/>
            </a:pPr>
            <a:r>
              <a:rPr lang="en-US" altLang="en-US" dirty="0">
                <a:latin typeface="Arial" pitchFamily="34" charset="0"/>
              </a:rPr>
              <a:t>		Carefully observe</a:t>
            </a:r>
          </a:p>
          <a:p>
            <a:pPr eaLnBrk="1" hangingPunct="1">
              <a:lnSpc>
                <a:spcPct val="80000"/>
              </a:lnSpc>
              <a:spcBef>
                <a:spcPct val="0"/>
              </a:spcBef>
              <a:defRPr/>
            </a:pPr>
            <a:r>
              <a:rPr lang="en-US" altLang="en-US" dirty="0">
                <a:latin typeface="Arial" pitchFamily="34" charset="0"/>
              </a:rPr>
              <a:t>		Record observations and circumstances </a:t>
            </a:r>
          </a:p>
          <a:p>
            <a:pPr eaLnBrk="1" hangingPunct="1">
              <a:lnSpc>
                <a:spcPct val="80000"/>
              </a:lnSpc>
              <a:spcBef>
                <a:spcPct val="0"/>
              </a:spcBef>
              <a:defRPr/>
            </a:pPr>
            <a:r>
              <a:rPr lang="en-US" altLang="en-US" dirty="0">
                <a:latin typeface="Arial" pitchFamily="34" charset="0"/>
              </a:rPr>
              <a:t>Recognize the importance of tactile information</a:t>
            </a:r>
          </a:p>
          <a:p>
            <a:pPr eaLnBrk="1" hangingPunct="1">
              <a:lnSpc>
                <a:spcPct val="80000"/>
              </a:lnSpc>
              <a:spcBef>
                <a:spcPct val="0"/>
              </a:spcBef>
              <a:defRPr/>
            </a:pPr>
            <a:r>
              <a:rPr lang="en-US" altLang="en-US" dirty="0">
                <a:latin typeface="Arial" pitchFamily="34" charset="0"/>
              </a:rPr>
              <a:t>		Vision and hearing oriented culture</a:t>
            </a:r>
          </a:p>
          <a:p>
            <a:pPr eaLnBrk="1" hangingPunct="1">
              <a:lnSpc>
                <a:spcPct val="80000"/>
              </a:lnSpc>
              <a:spcBef>
                <a:spcPct val="0"/>
              </a:spcBef>
              <a:defRPr/>
            </a:pPr>
            <a:r>
              <a:rPr lang="en-US" altLang="en-US" dirty="0">
                <a:latin typeface="Arial" pitchFamily="34" charset="0"/>
              </a:rPr>
              <a:t>		Identification, communication, pleasure</a:t>
            </a:r>
          </a:p>
          <a:p>
            <a:pPr eaLnBrk="1" hangingPunct="1">
              <a:lnSpc>
                <a:spcPct val="80000"/>
              </a:lnSpc>
              <a:spcBef>
                <a:spcPct val="0"/>
              </a:spcBef>
              <a:defRPr/>
            </a:pPr>
            <a:r>
              <a:rPr lang="en-US" altLang="en-US" dirty="0">
                <a:latin typeface="Arial" pitchFamily="34" charset="0"/>
              </a:rPr>
              <a:t>		Use of hands as tools, voice, sensory organs </a:t>
            </a:r>
          </a:p>
          <a:p>
            <a:pPr eaLnBrk="1" hangingPunct="1">
              <a:lnSpc>
                <a:spcPct val="80000"/>
              </a:lnSpc>
              <a:spcBef>
                <a:spcPct val="0"/>
              </a:spcBef>
              <a:defRPr/>
            </a:pPr>
            <a:r>
              <a:rPr lang="en-US" altLang="en-US" dirty="0">
                <a:latin typeface="Arial" pitchFamily="34" charset="0"/>
              </a:rPr>
              <a:t>Utilize other senses </a:t>
            </a:r>
          </a:p>
          <a:p>
            <a:pPr eaLnBrk="1" hangingPunct="1">
              <a:lnSpc>
                <a:spcPct val="80000"/>
              </a:lnSpc>
              <a:spcBef>
                <a:spcPct val="0"/>
              </a:spcBef>
              <a:defRPr/>
            </a:pPr>
            <a:r>
              <a:rPr lang="en-US" altLang="en-US" dirty="0">
                <a:latin typeface="Arial" pitchFamily="34" charset="0"/>
              </a:rPr>
              <a:t>Recognize the importance of doing for learning</a:t>
            </a:r>
          </a:p>
          <a:p>
            <a:pPr eaLnBrk="1" hangingPunct="1">
              <a:lnSpc>
                <a:spcPct val="80000"/>
              </a:lnSpc>
              <a:spcBef>
                <a:spcPct val="0"/>
              </a:spcBef>
              <a:defRPr/>
            </a:pPr>
            <a:r>
              <a:rPr lang="en-US" altLang="en-US" dirty="0">
                <a:latin typeface="Arial" pitchFamily="34" charset="0"/>
              </a:rPr>
              <a:t>		Limited use of models</a:t>
            </a:r>
          </a:p>
          <a:p>
            <a:pPr eaLnBrk="1" hangingPunct="1">
              <a:lnSpc>
                <a:spcPct val="80000"/>
              </a:lnSpc>
              <a:spcBef>
                <a:spcPct val="0"/>
              </a:spcBef>
              <a:defRPr/>
            </a:pPr>
            <a:r>
              <a:rPr lang="en-US" altLang="en-US" dirty="0">
                <a:latin typeface="Arial" pitchFamily="34" charset="0"/>
              </a:rPr>
              <a:t>		Need to be directly involved</a:t>
            </a:r>
          </a:p>
          <a:p>
            <a:pPr eaLnBrk="1" hangingPunct="1">
              <a:lnSpc>
                <a:spcPct val="80000"/>
              </a:lnSpc>
              <a:spcBef>
                <a:spcPct val="0"/>
              </a:spcBef>
              <a:defRPr/>
            </a:pPr>
            <a:r>
              <a:rPr lang="en-US" altLang="en-US" dirty="0">
                <a:latin typeface="Arial" pitchFamily="34" charset="0"/>
              </a:rPr>
              <a:t>		Repetition is practice</a:t>
            </a:r>
          </a:p>
          <a:p>
            <a:pPr eaLnBrk="1" hangingPunct="1">
              <a:lnSpc>
                <a:spcPct val="80000"/>
              </a:lnSpc>
              <a:spcBef>
                <a:spcPct val="0"/>
              </a:spcBef>
              <a:defRPr/>
            </a:pPr>
            <a:r>
              <a:rPr lang="en-US" altLang="en-US" dirty="0">
                <a:latin typeface="Arial" pitchFamily="34" charset="0"/>
              </a:rPr>
              <a:t>		Involve in full routine </a:t>
            </a:r>
          </a:p>
          <a:p>
            <a:pPr eaLnBrk="1" hangingPunct="1">
              <a:lnSpc>
                <a:spcPct val="80000"/>
              </a:lnSpc>
              <a:spcBef>
                <a:spcPct val="0"/>
              </a:spcBef>
              <a:defRPr/>
            </a:pPr>
            <a:r>
              <a:rPr lang="en-US" altLang="en-US" dirty="0">
                <a:latin typeface="Arial" pitchFamily="34" charset="0"/>
              </a:rPr>
              <a:t>Allow added time for taking in information, processing it, &amp; responding </a:t>
            </a:r>
          </a:p>
          <a:p>
            <a:pPr eaLnBrk="1" hangingPunct="1">
              <a:lnSpc>
                <a:spcPct val="80000"/>
              </a:lnSpc>
              <a:spcBef>
                <a:spcPct val="0"/>
              </a:spcBef>
              <a:defRPr/>
            </a:pPr>
            <a:r>
              <a:rPr lang="en-US" altLang="en-US" dirty="0">
                <a:latin typeface="Arial" pitchFamily="34" charset="0"/>
              </a:rPr>
              <a:t>Fatigue factor </a:t>
            </a:r>
          </a:p>
          <a:p>
            <a:pPr eaLnBrk="1" hangingPunct="1">
              <a:lnSpc>
                <a:spcPct val="80000"/>
              </a:lnSpc>
              <a:spcBef>
                <a:spcPct val="0"/>
              </a:spcBef>
              <a:defRPr/>
            </a:pPr>
            <a:r>
              <a:rPr lang="en-US" altLang="en-US" dirty="0">
                <a:latin typeface="Arial" pitchFamily="34" charset="0"/>
              </a:rPr>
              <a:t>Reading state and readiness</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4C576A70-A4BE-48E2-8FBB-7E371EFE67D3}" type="slidenum">
              <a:rPr lang="en-US" altLang="en-US" sz="1200" smtClean="0"/>
              <a:pPr/>
              <a:t>50</a:t>
            </a:fld>
            <a:endParaRPr lang="en-US" altLang="en-US" sz="1200"/>
          </a:p>
        </p:txBody>
      </p:sp>
    </p:spTree>
    <p:extLst>
      <p:ext uri="{BB962C8B-B14F-4D97-AF65-F5344CB8AC3E}">
        <p14:creationId xmlns:p14="http://schemas.microsoft.com/office/powerpoint/2010/main" val="113798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CDEFDC76-0336-4721-8316-428C9052F89D}" type="slidenum">
              <a:rPr lang="en-US" altLang="en-US" sz="1200" smtClean="0"/>
              <a:pPr/>
              <a:t>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z="1800">
                <a:latin typeface="Arial" pitchFamily="34" charset="0"/>
              </a:rPr>
              <a:t> Let the audience know that they may hear more than one term used to describe eligible children</a:t>
            </a:r>
          </a:p>
          <a:p>
            <a:pPr eaLnBrk="1" hangingPunct="1">
              <a:spcBef>
                <a:spcPct val="0"/>
              </a:spcBef>
              <a:buFontTx/>
              <a:buChar char="•"/>
            </a:pPr>
            <a:r>
              <a:rPr lang="en-US" altLang="en-US" sz="1800">
                <a:latin typeface="Arial" pitchFamily="34" charset="0"/>
              </a:rPr>
              <a:t> Encourage use of people-first language</a:t>
            </a:r>
          </a:p>
          <a:p>
            <a:pPr eaLnBrk="1" hangingPunct="1">
              <a:spcBef>
                <a:spcPct val="0"/>
              </a:spcBef>
              <a:buFontTx/>
              <a:buChar char="•"/>
            </a:pPr>
            <a:r>
              <a:rPr lang="en-US" altLang="en-US" sz="1800">
                <a:latin typeface="Arial" pitchFamily="34" charset="0"/>
              </a:rPr>
              <a:t> Acknowledge that the term “deaf-blind” may be frightening to some parents/family members</a:t>
            </a:r>
          </a:p>
          <a:p>
            <a:pPr eaLnBrk="1" hangingPunct="1">
              <a:spcBef>
                <a:spcPct val="0"/>
              </a:spcBef>
              <a:buFontTx/>
              <a:buChar char="•"/>
            </a:pPr>
            <a:r>
              <a:rPr lang="en-US" altLang="en-US" sz="1800">
                <a:latin typeface="Arial" pitchFamily="34" charset="0"/>
              </a:rPr>
              <a:t> In the author’s opinion, the last two phrases best describe the young children seeking to be identified; discussions about the additional services and resources available when the terms “deaf-blind” or “deaf-blindness”  are used can be discussed later</a:t>
            </a:r>
          </a:p>
        </p:txBody>
      </p:sp>
    </p:spTree>
    <p:extLst>
      <p:ext uri="{BB962C8B-B14F-4D97-AF65-F5344CB8AC3E}">
        <p14:creationId xmlns:p14="http://schemas.microsoft.com/office/powerpoint/2010/main" val="2554428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spcBef>
                <a:spcPct val="0"/>
              </a:spcBef>
              <a:defRPr/>
            </a:pPr>
            <a:r>
              <a:rPr lang="en-US" altLang="en-US" b="1" u="sng" dirty="0">
                <a:solidFill>
                  <a:srgbClr val="BFBFBF"/>
                </a:solidFill>
                <a:latin typeface="Arial" pitchFamily="34" charset="0"/>
              </a:rPr>
              <a:t>Increase access and maximize learning</a:t>
            </a:r>
            <a:endParaRPr lang="en-US" altLang="en-US" dirty="0">
              <a:latin typeface="Arial" pitchFamily="34" charset="0"/>
            </a:endParaRPr>
          </a:p>
          <a:p>
            <a:pPr eaLnBrk="1" hangingPunct="1">
              <a:lnSpc>
                <a:spcPct val="80000"/>
              </a:lnSpc>
              <a:spcBef>
                <a:spcPct val="0"/>
              </a:spcBef>
              <a:defRPr/>
            </a:pPr>
            <a:r>
              <a:rPr lang="en-US" altLang="en-US" dirty="0">
                <a:latin typeface="Arial" pitchFamily="34" charset="0"/>
              </a:rPr>
              <a:t>Investigate the medical diagnoses</a:t>
            </a:r>
          </a:p>
          <a:p>
            <a:pPr eaLnBrk="1" hangingPunct="1">
              <a:lnSpc>
                <a:spcPct val="80000"/>
              </a:lnSpc>
              <a:spcBef>
                <a:spcPct val="0"/>
              </a:spcBef>
              <a:defRPr/>
            </a:pPr>
            <a:r>
              <a:rPr lang="en-US" altLang="en-US" dirty="0">
                <a:latin typeface="Arial" pitchFamily="34" charset="0"/>
              </a:rPr>
              <a:t>		Understand the implications of the diagnoses—what you might expect		</a:t>
            </a:r>
          </a:p>
          <a:p>
            <a:pPr eaLnBrk="1" hangingPunct="1">
              <a:lnSpc>
                <a:spcPct val="80000"/>
              </a:lnSpc>
              <a:spcBef>
                <a:spcPct val="0"/>
              </a:spcBef>
              <a:defRPr/>
            </a:pPr>
            <a:r>
              <a:rPr lang="en-US" altLang="en-US" dirty="0">
                <a:latin typeface="Arial" pitchFamily="34" charset="0"/>
              </a:rPr>
              <a:t>Seek help from team members for functional assessments</a:t>
            </a:r>
          </a:p>
          <a:p>
            <a:pPr eaLnBrk="1" hangingPunct="1">
              <a:lnSpc>
                <a:spcPct val="80000"/>
              </a:lnSpc>
              <a:spcBef>
                <a:spcPct val="0"/>
              </a:spcBef>
              <a:defRPr/>
            </a:pPr>
            <a:r>
              <a:rPr lang="en-US" altLang="en-US" dirty="0">
                <a:latin typeface="Arial" pitchFamily="34" charset="0"/>
              </a:rPr>
              <a:t>		Take time</a:t>
            </a:r>
          </a:p>
          <a:p>
            <a:pPr eaLnBrk="1" hangingPunct="1">
              <a:lnSpc>
                <a:spcPct val="80000"/>
              </a:lnSpc>
              <a:spcBef>
                <a:spcPct val="0"/>
              </a:spcBef>
              <a:defRPr/>
            </a:pPr>
            <a:r>
              <a:rPr lang="en-US" altLang="en-US" dirty="0">
                <a:latin typeface="Arial" pitchFamily="34" charset="0"/>
              </a:rPr>
              <a:t>		Carefully observe</a:t>
            </a:r>
          </a:p>
          <a:p>
            <a:pPr eaLnBrk="1" hangingPunct="1">
              <a:lnSpc>
                <a:spcPct val="80000"/>
              </a:lnSpc>
              <a:spcBef>
                <a:spcPct val="0"/>
              </a:spcBef>
              <a:defRPr/>
            </a:pPr>
            <a:r>
              <a:rPr lang="en-US" altLang="en-US" dirty="0">
                <a:latin typeface="Arial" pitchFamily="34" charset="0"/>
              </a:rPr>
              <a:t>		Record observations and circumstances </a:t>
            </a:r>
          </a:p>
          <a:p>
            <a:pPr eaLnBrk="1" hangingPunct="1">
              <a:lnSpc>
                <a:spcPct val="80000"/>
              </a:lnSpc>
              <a:spcBef>
                <a:spcPct val="0"/>
              </a:spcBef>
              <a:defRPr/>
            </a:pPr>
            <a:r>
              <a:rPr lang="en-US" altLang="en-US" dirty="0">
                <a:latin typeface="Arial" pitchFamily="34" charset="0"/>
              </a:rPr>
              <a:t>Recognize the importance of tactile information</a:t>
            </a:r>
          </a:p>
          <a:p>
            <a:pPr eaLnBrk="1" hangingPunct="1">
              <a:lnSpc>
                <a:spcPct val="80000"/>
              </a:lnSpc>
              <a:spcBef>
                <a:spcPct val="0"/>
              </a:spcBef>
              <a:defRPr/>
            </a:pPr>
            <a:r>
              <a:rPr lang="en-US" altLang="en-US" dirty="0">
                <a:latin typeface="Arial" pitchFamily="34" charset="0"/>
              </a:rPr>
              <a:t>		Vision and hearing oriented culture</a:t>
            </a:r>
          </a:p>
          <a:p>
            <a:pPr eaLnBrk="1" hangingPunct="1">
              <a:lnSpc>
                <a:spcPct val="80000"/>
              </a:lnSpc>
              <a:spcBef>
                <a:spcPct val="0"/>
              </a:spcBef>
              <a:defRPr/>
            </a:pPr>
            <a:r>
              <a:rPr lang="en-US" altLang="en-US" dirty="0">
                <a:latin typeface="Arial" pitchFamily="34" charset="0"/>
              </a:rPr>
              <a:t>		Identification, communication, pleasure</a:t>
            </a:r>
          </a:p>
          <a:p>
            <a:pPr eaLnBrk="1" hangingPunct="1">
              <a:lnSpc>
                <a:spcPct val="80000"/>
              </a:lnSpc>
              <a:spcBef>
                <a:spcPct val="0"/>
              </a:spcBef>
              <a:defRPr/>
            </a:pPr>
            <a:r>
              <a:rPr lang="en-US" altLang="en-US" dirty="0">
                <a:latin typeface="Arial" pitchFamily="34" charset="0"/>
              </a:rPr>
              <a:t>		Use of hands as tools, voice, sensory organs </a:t>
            </a:r>
          </a:p>
          <a:p>
            <a:pPr eaLnBrk="1" hangingPunct="1">
              <a:lnSpc>
                <a:spcPct val="80000"/>
              </a:lnSpc>
              <a:spcBef>
                <a:spcPct val="0"/>
              </a:spcBef>
              <a:defRPr/>
            </a:pPr>
            <a:r>
              <a:rPr lang="en-US" altLang="en-US" dirty="0">
                <a:latin typeface="Arial" pitchFamily="34" charset="0"/>
              </a:rPr>
              <a:t>Utilize other senses </a:t>
            </a:r>
          </a:p>
          <a:p>
            <a:pPr eaLnBrk="1" hangingPunct="1">
              <a:lnSpc>
                <a:spcPct val="80000"/>
              </a:lnSpc>
              <a:spcBef>
                <a:spcPct val="0"/>
              </a:spcBef>
              <a:defRPr/>
            </a:pPr>
            <a:r>
              <a:rPr lang="en-US" altLang="en-US" dirty="0">
                <a:latin typeface="Arial" pitchFamily="34" charset="0"/>
              </a:rPr>
              <a:t>Recognize the importance of doing for learning</a:t>
            </a:r>
          </a:p>
          <a:p>
            <a:pPr eaLnBrk="1" hangingPunct="1">
              <a:lnSpc>
                <a:spcPct val="80000"/>
              </a:lnSpc>
              <a:spcBef>
                <a:spcPct val="0"/>
              </a:spcBef>
              <a:defRPr/>
            </a:pPr>
            <a:r>
              <a:rPr lang="en-US" altLang="en-US" dirty="0">
                <a:latin typeface="Arial" pitchFamily="34" charset="0"/>
              </a:rPr>
              <a:t>		Limited use of models</a:t>
            </a:r>
          </a:p>
          <a:p>
            <a:pPr eaLnBrk="1" hangingPunct="1">
              <a:lnSpc>
                <a:spcPct val="80000"/>
              </a:lnSpc>
              <a:spcBef>
                <a:spcPct val="0"/>
              </a:spcBef>
              <a:defRPr/>
            </a:pPr>
            <a:r>
              <a:rPr lang="en-US" altLang="en-US" dirty="0">
                <a:latin typeface="Arial" pitchFamily="34" charset="0"/>
              </a:rPr>
              <a:t>		Need to be directly involved</a:t>
            </a:r>
          </a:p>
          <a:p>
            <a:pPr eaLnBrk="1" hangingPunct="1">
              <a:lnSpc>
                <a:spcPct val="80000"/>
              </a:lnSpc>
              <a:spcBef>
                <a:spcPct val="0"/>
              </a:spcBef>
              <a:defRPr/>
            </a:pPr>
            <a:r>
              <a:rPr lang="en-US" altLang="en-US" dirty="0">
                <a:latin typeface="Arial" pitchFamily="34" charset="0"/>
              </a:rPr>
              <a:t>		Repetition is practice</a:t>
            </a:r>
          </a:p>
          <a:p>
            <a:pPr eaLnBrk="1" hangingPunct="1">
              <a:lnSpc>
                <a:spcPct val="80000"/>
              </a:lnSpc>
              <a:spcBef>
                <a:spcPct val="0"/>
              </a:spcBef>
              <a:defRPr/>
            </a:pPr>
            <a:r>
              <a:rPr lang="en-US" altLang="en-US" dirty="0">
                <a:latin typeface="Arial" pitchFamily="34" charset="0"/>
              </a:rPr>
              <a:t>		Involve in full routine </a:t>
            </a:r>
          </a:p>
          <a:p>
            <a:pPr eaLnBrk="1" hangingPunct="1">
              <a:lnSpc>
                <a:spcPct val="80000"/>
              </a:lnSpc>
              <a:spcBef>
                <a:spcPct val="0"/>
              </a:spcBef>
              <a:defRPr/>
            </a:pPr>
            <a:r>
              <a:rPr lang="en-US" altLang="en-US" dirty="0">
                <a:latin typeface="Arial" pitchFamily="34" charset="0"/>
              </a:rPr>
              <a:t>Allow added time for taking in information, processing it, &amp; responding </a:t>
            </a:r>
          </a:p>
          <a:p>
            <a:pPr eaLnBrk="1" hangingPunct="1">
              <a:lnSpc>
                <a:spcPct val="80000"/>
              </a:lnSpc>
              <a:spcBef>
                <a:spcPct val="0"/>
              </a:spcBef>
              <a:defRPr/>
            </a:pPr>
            <a:r>
              <a:rPr lang="en-US" altLang="en-US" dirty="0">
                <a:latin typeface="Arial" pitchFamily="34" charset="0"/>
              </a:rPr>
              <a:t>Fatigue factor </a:t>
            </a:r>
          </a:p>
          <a:p>
            <a:pPr eaLnBrk="1" hangingPunct="1">
              <a:lnSpc>
                <a:spcPct val="80000"/>
              </a:lnSpc>
              <a:spcBef>
                <a:spcPct val="0"/>
              </a:spcBef>
              <a:defRPr/>
            </a:pPr>
            <a:r>
              <a:rPr lang="en-US" altLang="en-US" dirty="0">
                <a:latin typeface="Arial" pitchFamily="34" charset="0"/>
              </a:rPr>
              <a:t>Reading state and readiness</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8432F3AA-98BC-4FDD-A8CE-DFD9B918FEF9}" type="slidenum">
              <a:rPr lang="en-US" altLang="en-US" sz="1200" smtClean="0"/>
              <a:pPr/>
              <a:t>51</a:t>
            </a:fld>
            <a:endParaRPr lang="en-US" altLang="en-US" sz="1200"/>
          </a:p>
        </p:txBody>
      </p:sp>
    </p:spTree>
    <p:extLst>
      <p:ext uri="{BB962C8B-B14F-4D97-AF65-F5344CB8AC3E}">
        <p14:creationId xmlns:p14="http://schemas.microsoft.com/office/powerpoint/2010/main" val="267342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spcBef>
                <a:spcPct val="0"/>
              </a:spcBef>
              <a:defRPr/>
            </a:pPr>
            <a:r>
              <a:rPr lang="en-US" altLang="en-US" b="1" u="sng" dirty="0">
                <a:solidFill>
                  <a:srgbClr val="BFBFBF"/>
                </a:solidFill>
                <a:latin typeface="Arial" pitchFamily="34" charset="0"/>
              </a:rPr>
              <a:t>Increase access and maximize learning</a:t>
            </a:r>
            <a:endParaRPr lang="en-US" altLang="en-US" dirty="0">
              <a:latin typeface="Arial" pitchFamily="34" charset="0"/>
            </a:endParaRPr>
          </a:p>
          <a:p>
            <a:pPr eaLnBrk="1" hangingPunct="1">
              <a:lnSpc>
                <a:spcPct val="80000"/>
              </a:lnSpc>
              <a:spcBef>
                <a:spcPct val="0"/>
              </a:spcBef>
              <a:defRPr/>
            </a:pPr>
            <a:r>
              <a:rPr lang="en-US" altLang="en-US" dirty="0">
                <a:latin typeface="Arial" pitchFamily="34" charset="0"/>
              </a:rPr>
              <a:t>Investigate the medical diagnoses</a:t>
            </a:r>
          </a:p>
          <a:p>
            <a:pPr eaLnBrk="1" hangingPunct="1">
              <a:lnSpc>
                <a:spcPct val="80000"/>
              </a:lnSpc>
              <a:spcBef>
                <a:spcPct val="0"/>
              </a:spcBef>
              <a:defRPr/>
            </a:pPr>
            <a:r>
              <a:rPr lang="en-US" altLang="en-US" dirty="0">
                <a:latin typeface="Arial" pitchFamily="34" charset="0"/>
              </a:rPr>
              <a:t>		Understand the implications of the diagnoses—what you might expect		</a:t>
            </a:r>
          </a:p>
          <a:p>
            <a:pPr eaLnBrk="1" hangingPunct="1">
              <a:lnSpc>
                <a:spcPct val="80000"/>
              </a:lnSpc>
              <a:spcBef>
                <a:spcPct val="0"/>
              </a:spcBef>
              <a:defRPr/>
            </a:pPr>
            <a:r>
              <a:rPr lang="en-US" altLang="en-US" dirty="0">
                <a:latin typeface="Arial" pitchFamily="34" charset="0"/>
              </a:rPr>
              <a:t>Seek help from team members for functional assessments</a:t>
            </a:r>
          </a:p>
          <a:p>
            <a:pPr eaLnBrk="1" hangingPunct="1">
              <a:lnSpc>
                <a:spcPct val="80000"/>
              </a:lnSpc>
              <a:spcBef>
                <a:spcPct val="0"/>
              </a:spcBef>
              <a:defRPr/>
            </a:pPr>
            <a:r>
              <a:rPr lang="en-US" altLang="en-US" dirty="0">
                <a:latin typeface="Arial" pitchFamily="34" charset="0"/>
              </a:rPr>
              <a:t>		Take time</a:t>
            </a:r>
          </a:p>
          <a:p>
            <a:pPr eaLnBrk="1" hangingPunct="1">
              <a:lnSpc>
                <a:spcPct val="80000"/>
              </a:lnSpc>
              <a:spcBef>
                <a:spcPct val="0"/>
              </a:spcBef>
              <a:defRPr/>
            </a:pPr>
            <a:r>
              <a:rPr lang="en-US" altLang="en-US" dirty="0">
                <a:latin typeface="Arial" pitchFamily="34" charset="0"/>
              </a:rPr>
              <a:t>		Carefully observe</a:t>
            </a:r>
          </a:p>
          <a:p>
            <a:pPr eaLnBrk="1" hangingPunct="1">
              <a:lnSpc>
                <a:spcPct val="80000"/>
              </a:lnSpc>
              <a:spcBef>
                <a:spcPct val="0"/>
              </a:spcBef>
              <a:defRPr/>
            </a:pPr>
            <a:r>
              <a:rPr lang="en-US" altLang="en-US" dirty="0">
                <a:latin typeface="Arial" pitchFamily="34" charset="0"/>
              </a:rPr>
              <a:t>		Record observations and circumstances </a:t>
            </a:r>
          </a:p>
          <a:p>
            <a:pPr eaLnBrk="1" hangingPunct="1">
              <a:lnSpc>
                <a:spcPct val="80000"/>
              </a:lnSpc>
              <a:spcBef>
                <a:spcPct val="0"/>
              </a:spcBef>
              <a:defRPr/>
            </a:pPr>
            <a:r>
              <a:rPr lang="en-US" altLang="en-US" dirty="0">
                <a:latin typeface="Arial" pitchFamily="34" charset="0"/>
              </a:rPr>
              <a:t>Recognize the importance of tactile information</a:t>
            </a:r>
          </a:p>
          <a:p>
            <a:pPr eaLnBrk="1" hangingPunct="1">
              <a:lnSpc>
                <a:spcPct val="80000"/>
              </a:lnSpc>
              <a:spcBef>
                <a:spcPct val="0"/>
              </a:spcBef>
              <a:defRPr/>
            </a:pPr>
            <a:r>
              <a:rPr lang="en-US" altLang="en-US" dirty="0">
                <a:latin typeface="Arial" pitchFamily="34" charset="0"/>
              </a:rPr>
              <a:t>		Vision and hearing oriented culture</a:t>
            </a:r>
          </a:p>
          <a:p>
            <a:pPr eaLnBrk="1" hangingPunct="1">
              <a:lnSpc>
                <a:spcPct val="80000"/>
              </a:lnSpc>
              <a:spcBef>
                <a:spcPct val="0"/>
              </a:spcBef>
              <a:defRPr/>
            </a:pPr>
            <a:r>
              <a:rPr lang="en-US" altLang="en-US" dirty="0">
                <a:latin typeface="Arial" pitchFamily="34" charset="0"/>
              </a:rPr>
              <a:t>		Identification, communication, pleasure</a:t>
            </a:r>
          </a:p>
          <a:p>
            <a:pPr eaLnBrk="1" hangingPunct="1">
              <a:lnSpc>
                <a:spcPct val="80000"/>
              </a:lnSpc>
              <a:spcBef>
                <a:spcPct val="0"/>
              </a:spcBef>
              <a:defRPr/>
            </a:pPr>
            <a:r>
              <a:rPr lang="en-US" altLang="en-US" dirty="0">
                <a:latin typeface="Arial" pitchFamily="34" charset="0"/>
              </a:rPr>
              <a:t>		Use of hands as tools, voice, sensory organs </a:t>
            </a:r>
          </a:p>
          <a:p>
            <a:pPr eaLnBrk="1" hangingPunct="1">
              <a:lnSpc>
                <a:spcPct val="80000"/>
              </a:lnSpc>
              <a:spcBef>
                <a:spcPct val="0"/>
              </a:spcBef>
              <a:defRPr/>
            </a:pPr>
            <a:r>
              <a:rPr lang="en-US" altLang="en-US" dirty="0">
                <a:latin typeface="Arial" pitchFamily="34" charset="0"/>
              </a:rPr>
              <a:t>Utilize other senses </a:t>
            </a:r>
          </a:p>
          <a:p>
            <a:pPr eaLnBrk="1" hangingPunct="1">
              <a:lnSpc>
                <a:spcPct val="80000"/>
              </a:lnSpc>
              <a:spcBef>
                <a:spcPct val="0"/>
              </a:spcBef>
              <a:defRPr/>
            </a:pPr>
            <a:r>
              <a:rPr lang="en-US" altLang="en-US" dirty="0">
                <a:latin typeface="Arial" pitchFamily="34" charset="0"/>
              </a:rPr>
              <a:t>Recognize the importance of doing for learning</a:t>
            </a:r>
          </a:p>
          <a:p>
            <a:pPr eaLnBrk="1" hangingPunct="1">
              <a:lnSpc>
                <a:spcPct val="80000"/>
              </a:lnSpc>
              <a:spcBef>
                <a:spcPct val="0"/>
              </a:spcBef>
              <a:defRPr/>
            </a:pPr>
            <a:r>
              <a:rPr lang="en-US" altLang="en-US" dirty="0">
                <a:latin typeface="Arial" pitchFamily="34" charset="0"/>
              </a:rPr>
              <a:t>		Limited use of models</a:t>
            </a:r>
          </a:p>
          <a:p>
            <a:pPr eaLnBrk="1" hangingPunct="1">
              <a:lnSpc>
                <a:spcPct val="80000"/>
              </a:lnSpc>
              <a:spcBef>
                <a:spcPct val="0"/>
              </a:spcBef>
              <a:defRPr/>
            </a:pPr>
            <a:r>
              <a:rPr lang="en-US" altLang="en-US" dirty="0">
                <a:latin typeface="Arial" pitchFamily="34" charset="0"/>
              </a:rPr>
              <a:t>		Need to be directly involved</a:t>
            </a:r>
          </a:p>
          <a:p>
            <a:pPr eaLnBrk="1" hangingPunct="1">
              <a:lnSpc>
                <a:spcPct val="80000"/>
              </a:lnSpc>
              <a:spcBef>
                <a:spcPct val="0"/>
              </a:spcBef>
              <a:defRPr/>
            </a:pPr>
            <a:r>
              <a:rPr lang="en-US" altLang="en-US" dirty="0">
                <a:latin typeface="Arial" pitchFamily="34" charset="0"/>
              </a:rPr>
              <a:t>		Repetition is practice</a:t>
            </a:r>
          </a:p>
          <a:p>
            <a:pPr eaLnBrk="1" hangingPunct="1">
              <a:lnSpc>
                <a:spcPct val="80000"/>
              </a:lnSpc>
              <a:spcBef>
                <a:spcPct val="0"/>
              </a:spcBef>
              <a:defRPr/>
            </a:pPr>
            <a:r>
              <a:rPr lang="en-US" altLang="en-US" dirty="0">
                <a:latin typeface="Arial" pitchFamily="34" charset="0"/>
              </a:rPr>
              <a:t>		Involve in full routine </a:t>
            </a:r>
          </a:p>
          <a:p>
            <a:pPr eaLnBrk="1" hangingPunct="1">
              <a:lnSpc>
                <a:spcPct val="80000"/>
              </a:lnSpc>
              <a:spcBef>
                <a:spcPct val="0"/>
              </a:spcBef>
              <a:defRPr/>
            </a:pPr>
            <a:r>
              <a:rPr lang="en-US" altLang="en-US" dirty="0">
                <a:latin typeface="Arial" pitchFamily="34" charset="0"/>
              </a:rPr>
              <a:t>Allow added time for taking in information, processing it, &amp; responding </a:t>
            </a:r>
          </a:p>
          <a:p>
            <a:pPr eaLnBrk="1" hangingPunct="1">
              <a:lnSpc>
                <a:spcPct val="80000"/>
              </a:lnSpc>
              <a:spcBef>
                <a:spcPct val="0"/>
              </a:spcBef>
              <a:defRPr/>
            </a:pPr>
            <a:r>
              <a:rPr lang="en-US" altLang="en-US" dirty="0">
                <a:latin typeface="Arial" pitchFamily="34" charset="0"/>
              </a:rPr>
              <a:t>Fatigue factor </a:t>
            </a:r>
          </a:p>
          <a:p>
            <a:pPr eaLnBrk="1" hangingPunct="1">
              <a:lnSpc>
                <a:spcPct val="80000"/>
              </a:lnSpc>
              <a:spcBef>
                <a:spcPct val="0"/>
              </a:spcBef>
              <a:defRPr/>
            </a:pPr>
            <a:r>
              <a:rPr lang="en-US" altLang="en-US" dirty="0">
                <a:latin typeface="Arial" pitchFamily="34" charset="0"/>
              </a:rPr>
              <a:t>Reading state and readiness to learn</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44EBF860-208A-44DD-BD98-B553D8888A3E}" type="slidenum">
              <a:rPr lang="en-US" altLang="en-US" sz="1200" smtClean="0"/>
              <a:pPr/>
              <a:t>52</a:t>
            </a:fld>
            <a:endParaRPr lang="en-US" altLang="en-US" sz="1200"/>
          </a:p>
        </p:txBody>
      </p:sp>
    </p:spTree>
    <p:extLst>
      <p:ext uri="{BB962C8B-B14F-4D97-AF65-F5344CB8AC3E}">
        <p14:creationId xmlns:p14="http://schemas.microsoft.com/office/powerpoint/2010/main" val="3588222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5F377D39-D8CC-42B8-BC69-62584B19282C}" type="slidenum">
              <a:rPr lang="en-US" altLang="en-US" sz="1200" smtClean="0"/>
              <a:pPr/>
              <a:t>53</a:t>
            </a:fld>
            <a:endParaRPr lang="en-US" alt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endParaRPr lang="en-US" altLang="en-US">
              <a:latin typeface="Arial" pitchFamily="34" charset="0"/>
            </a:endParaRPr>
          </a:p>
        </p:txBody>
      </p:sp>
    </p:spTree>
    <p:extLst>
      <p:ext uri="{BB962C8B-B14F-4D97-AF65-F5344CB8AC3E}">
        <p14:creationId xmlns:p14="http://schemas.microsoft.com/office/powerpoint/2010/main" val="1820496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en-US">
                <a:latin typeface="Arial" pitchFamily="34" charset="0"/>
              </a:rPr>
              <a:t>Understand the difference between “communication” and “language” </a:t>
            </a:r>
          </a:p>
          <a:p>
            <a:pPr marL="228600" indent="-228600" eaLnBrk="1" hangingPunct="1">
              <a:lnSpc>
                <a:spcPct val="90000"/>
              </a:lnSpc>
            </a:pPr>
            <a:r>
              <a:rPr lang="en-US" altLang="en-US">
                <a:latin typeface="Arial" pitchFamily="34" charset="0"/>
              </a:rPr>
              <a:t>May not all use formal language, but all children communicate</a:t>
            </a:r>
          </a:p>
          <a:p>
            <a:pPr marL="228600" indent="-228600" eaLnBrk="1" hangingPunct="1"/>
            <a:r>
              <a:rPr lang="en-US" altLang="en-US">
                <a:latin typeface="Arial" pitchFamily="34" charset="0"/>
              </a:rPr>
              <a:t>Interpret, respond and shape communicative intent – and teach families to do the same </a:t>
            </a:r>
          </a:p>
          <a:p>
            <a:pPr marL="228600" indent="-228600" eaLnBrk="1" hangingPunct="1"/>
            <a:r>
              <a:rPr lang="en-US" altLang="en-US">
                <a:latin typeface="Arial" pitchFamily="34" charset="0"/>
              </a:rPr>
              <a:t>Elements of a good “conversation”</a:t>
            </a:r>
          </a:p>
          <a:p>
            <a:pPr marL="228600" indent="-228600" eaLnBrk="1" hangingPunct="1">
              <a:lnSpc>
                <a:spcPct val="90000"/>
              </a:lnSpc>
            </a:pPr>
            <a:r>
              <a:rPr lang="en-US" altLang="en-US">
                <a:latin typeface="Arial" pitchFamily="34" charset="0"/>
              </a:rPr>
              <a:t>Sometimes we teach family; sometimes family teaches us</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B5DDA7FC-93BC-4C8A-B4AF-1ED756EC8CF3}" type="slidenum">
              <a:rPr lang="en-US" altLang="en-US" sz="1200" smtClean="0"/>
              <a:pPr/>
              <a:t>54</a:t>
            </a:fld>
            <a:endParaRPr lang="en-US" altLang="en-US" sz="1200"/>
          </a:p>
        </p:txBody>
      </p:sp>
    </p:spTree>
    <p:extLst>
      <p:ext uri="{BB962C8B-B14F-4D97-AF65-F5344CB8AC3E}">
        <p14:creationId xmlns:p14="http://schemas.microsoft.com/office/powerpoint/2010/main" val="894098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Let them know when you are not going to be predictable</a:t>
            </a:r>
          </a:p>
          <a:p>
            <a:r>
              <a:rPr lang="en-US" altLang="en-US">
                <a:solidFill>
                  <a:srgbClr val="500050"/>
                </a:solidFill>
                <a:latin typeface="Arial" pitchFamily="34" charset="0"/>
              </a:rPr>
              <a:t>Allow the child to direct conversations about their topic (follow their agenda, not yours)</a:t>
            </a:r>
          </a:p>
          <a:p>
            <a:r>
              <a:rPr lang="en-US" altLang="en-US">
                <a:solidFill>
                  <a:srgbClr val="500050"/>
                </a:solidFill>
                <a:latin typeface="Arial" pitchFamily="34" charset="0"/>
              </a:rPr>
              <a:t>Incorporate rhythm, music, finger plays and mime games into daily routines and activities</a:t>
            </a:r>
          </a:p>
          <a:p>
            <a:r>
              <a:rPr lang="en-US" altLang="en-US">
                <a:latin typeface="Arial" pitchFamily="34" charset="0"/>
              </a:rPr>
              <a:t>Non-traditional conversations  </a:t>
            </a:r>
          </a:p>
          <a:p>
            <a:r>
              <a:rPr lang="en-US" altLang="en-US">
                <a:solidFill>
                  <a:srgbClr val="500050"/>
                </a:solidFill>
                <a:latin typeface="Arial" pitchFamily="34" charset="0"/>
              </a:rPr>
              <a:t>Have frequent conversations with the child (may or may not use spoken language)</a:t>
            </a:r>
          </a:p>
          <a:p>
            <a:r>
              <a:rPr lang="en-US" altLang="en-US">
                <a:latin typeface="Arial" pitchFamily="34" charset="0"/>
              </a:rPr>
              <a:t>Be responsive</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4AA5F80A-BD35-4BFB-972A-FC6DEB437E38}" type="slidenum">
              <a:rPr lang="en-US" altLang="en-US" sz="1200" smtClean="0"/>
              <a:pPr/>
              <a:t>55</a:t>
            </a:fld>
            <a:endParaRPr lang="en-US" altLang="en-US" sz="1200"/>
          </a:p>
        </p:txBody>
      </p:sp>
    </p:spTree>
    <p:extLst>
      <p:ext uri="{BB962C8B-B14F-4D97-AF65-F5344CB8AC3E}">
        <p14:creationId xmlns:p14="http://schemas.microsoft.com/office/powerpoint/2010/main" val="903832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3F8D37A-CA4B-4E61-960C-A7DBF2624528}" type="slidenum">
              <a:rPr lang="en-US" altLang="en-US" sz="1200" smtClean="0"/>
              <a:pPr/>
              <a:t>56</a:t>
            </a:fld>
            <a:endParaRPr lang="en-US" altLang="en-US" sz="1200"/>
          </a:p>
        </p:txBody>
      </p:sp>
    </p:spTree>
    <p:extLst>
      <p:ext uri="{BB962C8B-B14F-4D97-AF65-F5344CB8AC3E}">
        <p14:creationId xmlns:p14="http://schemas.microsoft.com/office/powerpoint/2010/main" val="2749652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Will cover this in more detail later</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EFA034A8-ECF1-4509-AE80-4394387025F7}" type="slidenum">
              <a:rPr lang="en-US" altLang="en-US" sz="1200" smtClean="0"/>
              <a:pPr/>
              <a:t>57</a:t>
            </a:fld>
            <a:endParaRPr lang="en-US" altLang="en-US" sz="1200"/>
          </a:p>
        </p:txBody>
      </p:sp>
    </p:spTree>
    <p:extLst>
      <p:ext uri="{BB962C8B-B14F-4D97-AF65-F5344CB8AC3E}">
        <p14:creationId xmlns:p14="http://schemas.microsoft.com/office/powerpoint/2010/main" val="2912746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itchFamily="34" charset="0"/>
              </a:rPr>
              <a:t>Successful learning begins here! </a:t>
            </a:r>
          </a:p>
          <a:p>
            <a:pPr eaLnBrk="1" hangingPunct="1">
              <a:spcBef>
                <a:spcPct val="0"/>
              </a:spcBef>
              <a:buFontTx/>
              <a:buChar char="•"/>
            </a:pPr>
            <a:r>
              <a:rPr lang="en-US" altLang="en-US">
                <a:latin typeface="Arial" pitchFamily="34" charset="0"/>
              </a:rPr>
              <a:t> Primary caregiver relationship is first to be established; will talk about bonding in a minute   </a:t>
            </a:r>
          </a:p>
          <a:p>
            <a:pPr eaLnBrk="1" hangingPunct="1">
              <a:spcBef>
                <a:spcPct val="0"/>
              </a:spcBef>
              <a:buFontTx/>
              <a:buChar char="•"/>
            </a:pPr>
            <a:r>
              <a:rPr lang="en-US" altLang="en-US">
                <a:latin typeface="Arial" pitchFamily="34" charset="0"/>
              </a:rPr>
              <a:t> Everyone deserves to be treated with respect </a:t>
            </a:r>
          </a:p>
          <a:p>
            <a:pPr eaLnBrk="1" hangingPunct="1">
              <a:spcBef>
                <a:spcPct val="0"/>
              </a:spcBef>
            </a:pPr>
            <a:r>
              <a:rPr lang="en-US" altLang="en-US">
                <a:latin typeface="Arial" pitchFamily="34" charset="0"/>
              </a:rPr>
              <a:t>  Children pick up more than we think – treat them as you would want to be treated</a:t>
            </a:r>
          </a:p>
          <a:p>
            <a:pPr eaLnBrk="1" hangingPunct="1">
              <a:spcBef>
                <a:spcPct val="0"/>
              </a:spcBef>
            </a:pPr>
            <a:r>
              <a:rPr lang="en-US" altLang="en-US">
                <a:latin typeface="Arial" pitchFamily="34" charset="0"/>
              </a:rPr>
              <a:t>  Children sense our discomfort or apprehension so be careful</a:t>
            </a:r>
          </a:p>
          <a:p>
            <a:pPr eaLnBrk="1" hangingPunct="1">
              <a:spcBef>
                <a:spcPct val="0"/>
              </a:spcBef>
              <a:buFontTx/>
              <a:buChar char="•"/>
            </a:pPr>
            <a:r>
              <a:rPr lang="en-US" altLang="en-US">
                <a:latin typeface="Arial" pitchFamily="34" charset="0"/>
              </a:rPr>
              <a:t> Must think of world from their perspective</a:t>
            </a:r>
          </a:p>
          <a:p>
            <a:pPr eaLnBrk="1" hangingPunct="1">
              <a:spcBef>
                <a:spcPct val="0"/>
              </a:spcBef>
              <a:buFontTx/>
              <a:buChar char="•"/>
            </a:pPr>
            <a:r>
              <a:rPr lang="en-US" altLang="en-US">
                <a:latin typeface="Arial" pitchFamily="34" charset="0"/>
              </a:rPr>
              <a:t> Hands-on learning has to take place (remember the incidental learning pyramid); doing things over &amp; over in the same way each time </a:t>
            </a:r>
          </a:p>
          <a:p>
            <a:pPr eaLnBrk="1" hangingPunct="1">
              <a:spcBef>
                <a:spcPct val="0"/>
              </a:spcBef>
              <a:buFontTx/>
              <a:buChar char="•"/>
            </a:pPr>
            <a:r>
              <a:rPr lang="en-US" altLang="en-US">
                <a:latin typeface="Arial" pitchFamily="34" charset="0"/>
              </a:rPr>
              <a:t> Once you’ve built a trusting relationship you can play a key role in child’s learning; child trusts that you won’t do anything that would frighten or harm </a:t>
            </a:r>
          </a:p>
          <a:p>
            <a:pPr eaLnBrk="1" hangingPunct="1">
              <a:spcBef>
                <a:spcPct val="0"/>
              </a:spcBef>
            </a:pPr>
            <a:r>
              <a:rPr lang="en-US" altLang="en-US">
                <a:latin typeface="Arial" pitchFamily="34" charset="0"/>
              </a:rPr>
              <a:t>  You can “show” them the world; introduce new objects &amp; experiences</a:t>
            </a:r>
          </a:p>
          <a:p>
            <a:pPr eaLnBrk="1" hangingPunct="1">
              <a:spcBef>
                <a:spcPct val="0"/>
              </a:spcBef>
            </a:pPr>
            <a:r>
              <a:rPr lang="en-US" altLang="en-US">
                <a:latin typeface="Arial" pitchFamily="34" charset="0"/>
              </a:rPr>
              <a:t>  You become a valued communication partner</a:t>
            </a:r>
          </a:p>
          <a:p>
            <a:pPr eaLnBrk="1" hangingPunct="1">
              <a:spcBef>
                <a:spcPct val="0"/>
              </a:spcBef>
            </a:pPr>
            <a:r>
              <a:rPr lang="en-US" altLang="en-US">
                <a:latin typeface="Arial" pitchFamily="34" charset="0"/>
              </a:rPr>
              <a:t>  You can facilitate other relationships &amp; activities (help them “play”, be a part of things other children are involved in)</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92A63272-9563-40A3-8F6F-70E8597320C6}" type="slidenum">
              <a:rPr lang="en-US" altLang="en-US" sz="1200" smtClean="0"/>
              <a:pPr/>
              <a:t>60</a:t>
            </a:fld>
            <a:endParaRPr lang="en-US" altLang="en-US" sz="1200"/>
          </a:p>
        </p:txBody>
      </p:sp>
    </p:spTree>
    <p:extLst>
      <p:ext uri="{BB962C8B-B14F-4D97-AF65-F5344CB8AC3E}">
        <p14:creationId xmlns:p14="http://schemas.microsoft.com/office/powerpoint/2010/main" val="2316026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800">
                <a:solidFill>
                  <a:srgbClr val="BFBFBF"/>
                </a:solidFill>
                <a:latin typeface="Arial" pitchFamily="34" charset="0"/>
              </a:rPr>
              <a:t>Feelings of loss (of imagined child), guilt, inadequacy (Will I be able to handle this?)</a:t>
            </a:r>
          </a:p>
          <a:p>
            <a:pPr eaLnBrk="1" hangingPunct="1">
              <a:spcBef>
                <a:spcPct val="0"/>
              </a:spcBef>
            </a:pPr>
            <a:r>
              <a:rPr lang="en-US" altLang="en-US" sz="800">
                <a:solidFill>
                  <a:srgbClr val="BFBFBF"/>
                </a:solidFill>
                <a:latin typeface="Arial" pitchFamily="34" charset="0"/>
              </a:rPr>
              <a:t>Physical exhaustion, reduced emotional availability </a:t>
            </a:r>
          </a:p>
          <a:p>
            <a:pPr eaLnBrk="1" hangingPunct="1">
              <a:spcBef>
                <a:spcPct val="0"/>
              </a:spcBef>
            </a:pPr>
            <a:r>
              <a:rPr lang="en-US" altLang="en-US" sz="800">
                <a:solidFill>
                  <a:srgbClr val="BFBFBF"/>
                </a:solidFill>
                <a:latin typeface="Arial" pitchFamily="34" charset="0"/>
              </a:rPr>
              <a:t>Still not out of the woods; may have lost another baby if this was a multiple birth  </a:t>
            </a:r>
          </a:p>
          <a:p>
            <a:pPr eaLnBrk="1" hangingPunct="1">
              <a:spcBef>
                <a:spcPct val="0"/>
              </a:spcBef>
            </a:pPr>
            <a:r>
              <a:rPr lang="en-US" altLang="en-US">
                <a:latin typeface="Arial" pitchFamily="34" charset="0"/>
              </a:rPr>
              <a:t>Child may have spent weeks or months in NICU – or been rushed back to the hospital  </a:t>
            </a:r>
          </a:p>
          <a:p>
            <a:pPr eaLnBrk="1" hangingPunct="1">
              <a:spcBef>
                <a:spcPct val="0"/>
              </a:spcBef>
            </a:pPr>
            <a:r>
              <a:rPr lang="en-US" altLang="en-US">
                <a:latin typeface="Arial" pitchFamily="34" charset="0"/>
              </a:rPr>
              <a:t>Primary infant response of gazing at caregiver doesn</a:t>
            </a:r>
            <a:r>
              <a:rPr lang="ja-JP" altLang="en-US">
                <a:latin typeface="Arial" pitchFamily="34" charset="0"/>
              </a:rPr>
              <a:t>’</a:t>
            </a:r>
            <a:r>
              <a:rPr lang="en-US" altLang="ja-JP">
                <a:latin typeface="Arial" pitchFamily="34" charset="0"/>
              </a:rPr>
              <a:t>t happen; this can be devastating  </a:t>
            </a:r>
          </a:p>
          <a:p>
            <a:pPr eaLnBrk="1" hangingPunct="1">
              <a:spcBef>
                <a:spcPct val="0"/>
              </a:spcBef>
            </a:pPr>
            <a:r>
              <a:rPr lang="en-US" altLang="en-US">
                <a:latin typeface="Arial" pitchFamily="34" charset="0"/>
              </a:rPr>
              <a:t>Baby may seem disinterested or even rejecting of caregiver (e.g. arching/looking away/fussing may actually be response to sensory overload)</a:t>
            </a:r>
          </a:p>
          <a:p>
            <a:pPr eaLnBrk="1" hangingPunct="1">
              <a:spcBef>
                <a:spcPct val="0"/>
              </a:spcBef>
            </a:pPr>
            <a:r>
              <a:rPr lang="en-US" altLang="en-US">
                <a:latin typeface="Arial" pitchFamily="34" charset="0"/>
              </a:rPr>
              <a:t>Those early, satisfying back &amp; forth interactions aren</a:t>
            </a:r>
            <a:r>
              <a:rPr lang="ja-JP" altLang="en-US">
                <a:latin typeface="Arial" pitchFamily="34" charset="0"/>
              </a:rPr>
              <a:t>’</a:t>
            </a:r>
            <a:r>
              <a:rPr lang="en-US" altLang="ja-JP">
                <a:latin typeface="Arial" pitchFamily="34" charset="0"/>
              </a:rPr>
              <a:t>t there</a:t>
            </a:r>
          </a:p>
          <a:p>
            <a:pPr eaLnBrk="1" hangingPunct="1">
              <a:spcBef>
                <a:spcPct val="0"/>
              </a:spcBef>
            </a:pPr>
            <a:r>
              <a:rPr lang="en-US" altLang="en-US">
                <a:latin typeface="Arial" pitchFamily="34" charset="0"/>
              </a:rPr>
              <a:t>Responses may be delayed or inconsistent; makes it hard to feel like you</a:t>
            </a:r>
            <a:r>
              <a:rPr lang="ja-JP" altLang="en-US">
                <a:latin typeface="Arial" pitchFamily="34" charset="0"/>
              </a:rPr>
              <a:t>’</a:t>
            </a:r>
            <a:r>
              <a:rPr lang="en-US" altLang="ja-JP">
                <a:latin typeface="Arial" pitchFamily="34" charset="0"/>
              </a:rPr>
              <a:t>re making progress</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0743B12C-A1CC-44EF-A3D3-FF31EEBB7DD8}" type="slidenum">
              <a:rPr lang="en-US" altLang="en-US" sz="1200" smtClean="0"/>
              <a:pPr/>
              <a:t>61</a:t>
            </a:fld>
            <a:endParaRPr lang="en-US" altLang="en-US" sz="1200"/>
          </a:p>
        </p:txBody>
      </p:sp>
    </p:spTree>
    <p:extLst>
      <p:ext uri="{BB962C8B-B14F-4D97-AF65-F5344CB8AC3E}">
        <p14:creationId xmlns:p14="http://schemas.microsoft.com/office/powerpoint/2010/main" val="2213320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1) Atypical early start interfered with normal bonding process (even for sighted infants) </a:t>
            </a:r>
          </a:p>
          <a:p>
            <a:pPr eaLnBrk="1" hangingPunct="1">
              <a:spcBef>
                <a:spcPct val="0"/>
              </a:spcBef>
            </a:pPr>
            <a:r>
              <a:rPr lang="en-US" altLang="en-US">
                <a:latin typeface="Arial" pitchFamily="34" charset="0"/>
              </a:rPr>
              <a:t>2) These babies are often working VERY HARD during feeding; might need to work on bonding at another time</a:t>
            </a:r>
          </a:p>
          <a:p>
            <a:pPr eaLnBrk="1" hangingPunct="1">
              <a:spcBef>
                <a:spcPct val="0"/>
              </a:spcBef>
            </a:pPr>
            <a:r>
              <a:rPr lang="en-US" altLang="en-US">
                <a:latin typeface="Arial" pitchFamily="34" charset="0"/>
              </a:rPr>
              <a:t>3 &amp; 4) Unable to experience looks &amp; sounds that other babies do; are unaware of them; little or no perception of what</a:t>
            </a:r>
            <a:r>
              <a:rPr lang="ja-JP" altLang="en-US">
                <a:latin typeface="Arial" pitchFamily="34" charset="0"/>
              </a:rPr>
              <a:t>’</a:t>
            </a:r>
            <a:r>
              <a:rPr lang="en-US" altLang="ja-JP">
                <a:latin typeface="Arial" pitchFamily="34" charset="0"/>
              </a:rPr>
              <a:t>s happening so can</a:t>
            </a:r>
            <a:r>
              <a:rPr lang="ja-JP" altLang="en-US">
                <a:latin typeface="Arial" pitchFamily="34" charset="0"/>
              </a:rPr>
              <a:t>’</a:t>
            </a:r>
            <a:r>
              <a:rPr lang="en-US" altLang="ja-JP">
                <a:latin typeface="Arial" pitchFamily="34" charset="0"/>
              </a:rPr>
              <a:t>t interpret &amp; internalize on their own</a:t>
            </a:r>
          </a:p>
          <a:p>
            <a:pPr eaLnBrk="1" hangingPunct="1">
              <a:spcBef>
                <a:spcPct val="0"/>
              </a:spcBef>
            </a:pPr>
            <a:r>
              <a:rPr lang="en-US" altLang="en-US">
                <a:latin typeface="Arial" pitchFamily="34" charset="0"/>
              </a:rPr>
              <a:t>5) Again – the nature of their disabilities or medical conditions means they</a:t>
            </a:r>
            <a:r>
              <a:rPr lang="ja-JP" altLang="en-US">
                <a:latin typeface="Arial" pitchFamily="34" charset="0"/>
              </a:rPr>
              <a:t>’</a:t>
            </a:r>
            <a:r>
              <a:rPr lang="en-US" altLang="ja-JP">
                <a:latin typeface="Arial" pitchFamily="34" charset="0"/>
              </a:rPr>
              <a:t>re working very hard</a:t>
            </a:r>
          </a:p>
          <a:p>
            <a:pPr eaLnBrk="1" hangingPunct="1">
              <a:spcBef>
                <a:spcPct val="0"/>
              </a:spcBef>
            </a:pPr>
            <a:r>
              <a:rPr lang="en-US" altLang="en-US">
                <a:latin typeface="Arial" pitchFamily="34" charset="0"/>
              </a:rPr>
              <a:t>    May be uncomfortable or in pain</a:t>
            </a:r>
          </a:p>
          <a:p>
            <a:pPr eaLnBrk="1" hangingPunct="1">
              <a:spcBef>
                <a:spcPct val="0"/>
              </a:spcBef>
            </a:pPr>
            <a:r>
              <a:rPr lang="en-US" altLang="en-US">
                <a:latin typeface="Arial" pitchFamily="34" charset="0"/>
              </a:rPr>
              <a:t>    Difficult to arouse, or to calm</a:t>
            </a:r>
          </a:p>
          <a:p>
            <a:pPr eaLnBrk="1" hangingPunct="1">
              <a:spcBef>
                <a:spcPct val="0"/>
              </a:spcBef>
            </a:pPr>
            <a:r>
              <a:rPr lang="en-US" altLang="en-US">
                <a:latin typeface="Arial" pitchFamily="34" charset="0"/>
              </a:rPr>
              <a:t>    Medications may have side effects</a:t>
            </a:r>
          </a:p>
          <a:p>
            <a:pPr eaLnBrk="1" hangingPunct="1">
              <a:spcBef>
                <a:spcPct val="0"/>
              </a:spcBef>
            </a:pPr>
            <a:endParaRPr lang="en-US" altLang="en-US">
              <a:latin typeface="Arial" pitchFamily="34" charset="0"/>
            </a:endParaRPr>
          </a:p>
          <a:p>
            <a:pPr eaLnBrk="1" hangingPunct="1">
              <a:spcBef>
                <a:spcPct val="0"/>
              </a:spcBef>
            </a:pPr>
            <a:endParaRPr lang="en-US" altLang="en-US">
              <a:latin typeface="Arial" pitchFamily="34" charset="0"/>
            </a:endParaRPr>
          </a:p>
          <a:p>
            <a:pPr eaLnBrk="1" hangingPunct="1">
              <a:spcBef>
                <a:spcPct val="0"/>
              </a:spcBef>
            </a:pPr>
            <a:endParaRPr lang="en-US" altLang="en-US">
              <a:latin typeface="Arial"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7A810B04-022B-4ACC-A484-F47E64FB6017}" type="slidenum">
              <a:rPr lang="en-US" altLang="en-US" sz="1200" smtClean="0"/>
              <a:pPr/>
              <a:t>62</a:t>
            </a:fld>
            <a:endParaRPr lang="en-US" altLang="en-US" sz="1200"/>
          </a:p>
        </p:txBody>
      </p:sp>
    </p:spTree>
    <p:extLst>
      <p:ext uri="{BB962C8B-B14F-4D97-AF65-F5344CB8AC3E}">
        <p14:creationId xmlns:p14="http://schemas.microsoft.com/office/powerpoint/2010/main" val="208402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1D6274C8-2EAF-44B8-AFD2-FFC70B9BC20B}" type="slidenum">
              <a:rPr lang="en-US" altLang="en-US" sz="1200" smtClean="0"/>
              <a:pPr/>
              <a:t>6</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arenR"/>
            </a:pPr>
            <a:r>
              <a:rPr lang="en-US" altLang="en-US">
                <a:latin typeface="Arial" pitchFamily="34" charset="0"/>
              </a:rPr>
              <a:t>Who</a:t>
            </a:r>
          </a:p>
          <a:p>
            <a:pPr marL="228600" indent="-228600" eaLnBrk="1" hangingPunct="1">
              <a:buFontTx/>
              <a:buChar char="•"/>
            </a:pPr>
            <a:r>
              <a:rPr lang="en-US" altLang="en-US">
                <a:latin typeface="Arial" pitchFamily="34" charset="0"/>
              </a:rPr>
              <a:t>Diversity of population</a:t>
            </a:r>
          </a:p>
          <a:p>
            <a:pPr marL="228600" indent="-228600" eaLnBrk="1" hangingPunct="1">
              <a:buFontTx/>
              <a:buChar char="•"/>
            </a:pPr>
            <a:r>
              <a:rPr lang="en-US" altLang="en-US">
                <a:latin typeface="Arial" pitchFamily="34" charset="0"/>
              </a:rPr>
              <a:t>No one profile</a:t>
            </a:r>
          </a:p>
          <a:p>
            <a:pPr marL="228600" indent="-228600" eaLnBrk="1" hangingPunct="1">
              <a:buFontTx/>
              <a:buChar char="•"/>
            </a:pPr>
            <a:r>
              <a:rPr lang="en-US" altLang="en-US">
                <a:latin typeface="Arial" pitchFamily="34" charset="0"/>
              </a:rPr>
              <a:t>Handout: Children who are DB (Practice Perspectives) and/or Vermont piece</a:t>
            </a:r>
          </a:p>
          <a:p>
            <a:pPr marL="228600" indent="-228600" eaLnBrk="1" hangingPunct="1"/>
            <a:endParaRPr lang="en-US" altLang="en-US">
              <a:latin typeface="Arial" pitchFamily="34" charset="0"/>
            </a:endParaRPr>
          </a:p>
          <a:p>
            <a:pPr marL="228600" indent="-228600" eaLnBrk="1" hangingPunct="1">
              <a:buFont typeface="Calibri" pitchFamily="34" charset="0"/>
              <a:buAutoNum type="arabicParenR" startAt="2"/>
            </a:pPr>
            <a:r>
              <a:rPr lang="en-US" altLang="en-US">
                <a:latin typeface="Arial" pitchFamily="34" charset="0"/>
              </a:rPr>
              <a:t>How</a:t>
            </a:r>
          </a:p>
          <a:p>
            <a:pPr marL="228600" indent="-228600" eaLnBrk="1" hangingPunct="1">
              <a:buFontTx/>
              <a:buChar char="•"/>
            </a:pPr>
            <a:r>
              <a:rPr lang="en-US" altLang="en-US">
                <a:latin typeface="Arial" pitchFamily="34" charset="0"/>
              </a:rPr>
              <a:t>Will be talking more about risk factors</a:t>
            </a:r>
          </a:p>
          <a:p>
            <a:pPr marL="228600" indent="-228600" eaLnBrk="1" hangingPunct="1">
              <a:buFontTx/>
              <a:buChar char="•"/>
            </a:pPr>
            <a:r>
              <a:rPr lang="en-US" altLang="en-US">
                <a:latin typeface="Arial" pitchFamily="34" charset="0"/>
              </a:rPr>
              <a:t>Medical records give clues – always review birth history (prematurity, red flag terms) and recent healthy history (illness, accidents, abuse)</a:t>
            </a:r>
          </a:p>
          <a:p>
            <a:pPr marL="228600" indent="-228600" eaLnBrk="1" hangingPunct="1">
              <a:buFontTx/>
              <a:buChar char="•"/>
            </a:pPr>
            <a:r>
              <a:rPr lang="en-US" altLang="en-US">
                <a:latin typeface="Arial" pitchFamily="34" charset="0"/>
              </a:rPr>
              <a:t>Formal interviews – intake, evaluation, initial home visit, IFSP development &amp; review, probe any time “red flag” is present </a:t>
            </a:r>
          </a:p>
          <a:p>
            <a:pPr marL="228600" indent="-228600" eaLnBrk="1" hangingPunct="1">
              <a:buFontTx/>
              <a:buChar char="•"/>
            </a:pPr>
            <a:r>
              <a:rPr lang="en-US" altLang="en-US">
                <a:latin typeface="Arial" pitchFamily="34" charset="0"/>
              </a:rPr>
              <a:t>Informal interviews – while providing direct services, preparing for IFSP, progress monitoring/assessment prior to IFSP review, Probe any time “red flag” is present </a:t>
            </a:r>
          </a:p>
          <a:p>
            <a:pPr marL="228600" indent="-228600" eaLnBrk="1" hangingPunct="1">
              <a:buFontTx/>
              <a:buChar char="•"/>
            </a:pPr>
            <a:r>
              <a:rPr lang="en-US" altLang="en-US">
                <a:latin typeface="Arial" pitchFamily="34" charset="0"/>
              </a:rPr>
              <a:t>Observation – any time you’re with the child, especially during home visits</a:t>
            </a:r>
          </a:p>
          <a:p>
            <a:pPr marL="228600" indent="-228600" eaLnBrk="1" hangingPunct="1">
              <a:buFontTx/>
              <a:buChar char="•"/>
            </a:pPr>
            <a:r>
              <a:rPr lang="en-US" altLang="en-US">
                <a:latin typeface="Arial" pitchFamily="34" charset="0"/>
              </a:rPr>
              <a:t>Screening – by referral or by member of team </a:t>
            </a:r>
          </a:p>
          <a:p>
            <a:pPr marL="228600" indent="-228600" eaLnBrk="1" hangingPunct="1">
              <a:buFont typeface="+mj-lt" charset="0"/>
              <a:buNone/>
            </a:pPr>
            <a:endParaRPr lang="en-US" altLang="en-US">
              <a:latin typeface="Arial" pitchFamily="34" charset="0"/>
            </a:endParaRPr>
          </a:p>
          <a:p>
            <a:pPr marL="228600" indent="-228600" eaLnBrk="1" hangingPunct="1">
              <a:buFont typeface="Calibri" pitchFamily="34" charset="0"/>
              <a:buAutoNum type="arabicParenR" startAt="3"/>
            </a:pPr>
            <a:r>
              <a:rPr lang="en-US" altLang="en-US">
                <a:latin typeface="Arial" pitchFamily="34" charset="0"/>
              </a:rPr>
              <a:t>Role </a:t>
            </a:r>
          </a:p>
          <a:p>
            <a:pPr marL="228600" indent="-228600" eaLnBrk="1" hangingPunct="1">
              <a:buFontTx/>
              <a:buChar char="•"/>
            </a:pPr>
            <a:r>
              <a:rPr lang="en-US" altLang="en-US">
                <a:latin typeface="Arial" pitchFamily="34" charset="0"/>
              </a:rPr>
              <a:t>In some states roles are very specific (e.g. designated service coordinators determine eligibility &amp; develop IFSPs); in other states Ei providers have multiple roles (be sure to find out the structure of the Part C system in your state)</a:t>
            </a:r>
          </a:p>
        </p:txBody>
      </p:sp>
    </p:spTree>
    <p:extLst>
      <p:ext uri="{BB962C8B-B14F-4D97-AF65-F5344CB8AC3E}">
        <p14:creationId xmlns:p14="http://schemas.microsoft.com/office/powerpoint/2010/main" val="1904306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Infants sense our discomfort or apprehension so it</a:t>
            </a:r>
            <a:r>
              <a:rPr lang="ja-JP" altLang="en-US">
                <a:latin typeface="Arial" pitchFamily="34" charset="0"/>
              </a:rPr>
              <a:t>’</a:t>
            </a:r>
            <a:r>
              <a:rPr lang="en-US" altLang="ja-JP">
                <a:latin typeface="Arial" pitchFamily="34" charset="0"/>
              </a:rPr>
              <a:t>s important to provide support for parents/caregivers</a:t>
            </a:r>
            <a:endParaRPr lang="en-US" altLang="ja-JP">
              <a:solidFill>
                <a:srgbClr val="BFBFBF"/>
              </a:solidFill>
              <a:latin typeface="Arial" pitchFamily="34" charset="0"/>
            </a:endParaRPr>
          </a:p>
          <a:p>
            <a:pPr eaLnBrk="1" hangingPunct="1">
              <a:spcBef>
                <a:spcPct val="0"/>
              </a:spcBef>
              <a:buFontTx/>
              <a:buChar char="•"/>
            </a:pPr>
            <a:r>
              <a:rPr lang="en-US" altLang="en-US">
                <a:solidFill>
                  <a:srgbClr val="BFBFBF"/>
                </a:solidFill>
                <a:latin typeface="Arial" pitchFamily="34" charset="0"/>
              </a:rPr>
              <a:t> information/education – reading cues, recognizing subtle cues, feeding tips from OT/SLP</a:t>
            </a:r>
          </a:p>
          <a:p>
            <a:pPr eaLnBrk="1" hangingPunct="1">
              <a:spcBef>
                <a:spcPct val="0"/>
              </a:spcBef>
              <a:buFontTx/>
              <a:buChar char="•"/>
            </a:pPr>
            <a:r>
              <a:rPr lang="en-US" altLang="en-US">
                <a:solidFill>
                  <a:srgbClr val="BFBFBF"/>
                </a:solidFill>
                <a:latin typeface="Arial" pitchFamily="34" charset="0"/>
              </a:rPr>
              <a:t> connect with another parent </a:t>
            </a:r>
          </a:p>
          <a:p>
            <a:pPr eaLnBrk="1" hangingPunct="1">
              <a:spcBef>
                <a:spcPct val="0"/>
              </a:spcBef>
              <a:buFontTx/>
              <a:buChar char="•"/>
            </a:pPr>
            <a:r>
              <a:rPr lang="en-US" altLang="en-US">
                <a:solidFill>
                  <a:srgbClr val="BFBFBF"/>
                </a:solidFill>
                <a:latin typeface="Arial" pitchFamily="34" charset="0"/>
              </a:rPr>
              <a:t> point out little things (</a:t>
            </a:r>
            <a:r>
              <a:rPr lang="ja-JP" altLang="en-US">
                <a:solidFill>
                  <a:srgbClr val="BFBFBF"/>
                </a:solidFill>
                <a:latin typeface="Arial" pitchFamily="34" charset="0"/>
              </a:rPr>
              <a:t>“</a:t>
            </a:r>
            <a:r>
              <a:rPr lang="en-US" altLang="ja-JP">
                <a:solidFill>
                  <a:srgbClr val="BFBFBF"/>
                </a:solidFill>
                <a:latin typeface="Arial" pitchFamily="34" charset="0"/>
              </a:rPr>
              <a:t>look how she</a:t>
            </a:r>
            <a:r>
              <a:rPr lang="ja-JP" altLang="en-US">
                <a:solidFill>
                  <a:srgbClr val="BFBFBF"/>
                </a:solidFill>
                <a:latin typeface="Arial" pitchFamily="34" charset="0"/>
              </a:rPr>
              <a:t>’</a:t>
            </a:r>
            <a:r>
              <a:rPr lang="en-US" altLang="ja-JP">
                <a:solidFill>
                  <a:srgbClr val="BFBFBF"/>
                </a:solidFill>
                <a:latin typeface="Arial" pitchFamily="34" charset="0"/>
              </a:rPr>
              <a:t>s snuggling up to you</a:t>
            </a:r>
            <a:r>
              <a:rPr lang="ja-JP" altLang="en-US">
                <a:solidFill>
                  <a:srgbClr val="BFBFBF"/>
                </a:solidFill>
                <a:latin typeface="Arial" pitchFamily="34" charset="0"/>
              </a:rPr>
              <a:t>”</a:t>
            </a:r>
            <a:r>
              <a:rPr lang="en-US" altLang="ja-JP">
                <a:solidFill>
                  <a:srgbClr val="BFBFBF"/>
                </a:solidFill>
                <a:latin typeface="Arial" pitchFamily="34" charset="0"/>
              </a:rPr>
              <a:t>, </a:t>
            </a:r>
            <a:r>
              <a:rPr lang="ja-JP" altLang="en-US">
                <a:solidFill>
                  <a:srgbClr val="BFBFBF"/>
                </a:solidFill>
                <a:latin typeface="Arial" pitchFamily="34" charset="0"/>
              </a:rPr>
              <a:t>“</a:t>
            </a:r>
            <a:r>
              <a:rPr lang="en-US" altLang="ja-JP">
                <a:solidFill>
                  <a:srgbClr val="BFBFBF"/>
                </a:solidFill>
                <a:latin typeface="Arial" pitchFamily="34" charset="0"/>
              </a:rPr>
              <a:t>he seems to be calming down</a:t>
            </a:r>
            <a:r>
              <a:rPr lang="ja-JP" altLang="en-US">
                <a:solidFill>
                  <a:srgbClr val="BFBFBF"/>
                </a:solidFill>
                <a:latin typeface="Arial" pitchFamily="34" charset="0"/>
              </a:rPr>
              <a:t>”</a:t>
            </a:r>
            <a:r>
              <a:rPr lang="en-US" altLang="ja-JP">
                <a:solidFill>
                  <a:srgbClr val="BFBFBF"/>
                </a:solidFill>
                <a:latin typeface="Arial" pitchFamily="34" charset="0"/>
              </a:rPr>
              <a:t>, </a:t>
            </a:r>
            <a:r>
              <a:rPr lang="ja-JP" altLang="en-US">
                <a:solidFill>
                  <a:srgbClr val="BFBFBF"/>
                </a:solidFill>
                <a:latin typeface="Arial" pitchFamily="34" charset="0"/>
              </a:rPr>
              <a:t>“</a:t>
            </a:r>
            <a:r>
              <a:rPr lang="en-US" altLang="ja-JP">
                <a:solidFill>
                  <a:srgbClr val="BFBFBF"/>
                </a:solidFill>
                <a:latin typeface="Arial" pitchFamily="34" charset="0"/>
              </a:rPr>
              <a:t>you look more comfortable every time I come</a:t>
            </a:r>
            <a:r>
              <a:rPr lang="ja-JP" altLang="en-US">
                <a:solidFill>
                  <a:srgbClr val="BFBFBF"/>
                </a:solidFill>
                <a:latin typeface="Arial" pitchFamily="34" charset="0"/>
              </a:rPr>
              <a:t>”</a:t>
            </a:r>
            <a:r>
              <a:rPr lang="en-US" altLang="ja-JP">
                <a:solidFill>
                  <a:srgbClr val="BFBFBF"/>
                </a:solidFill>
                <a:latin typeface="Arial" pitchFamily="34" charset="0"/>
              </a:rPr>
              <a:t>)</a:t>
            </a:r>
          </a:p>
          <a:p>
            <a:pPr eaLnBrk="1" hangingPunct="1">
              <a:spcBef>
                <a:spcPct val="0"/>
              </a:spcBef>
              <a:buFontTx/>
              <a:buChar char="•"/>
            </a:pPr>
            <a:r>
              <a:rPr lang="en-US" altLang="en-US">
                <a:solidFill>
                  <a:srgbClr val="BFBFBF"/>
                </a:solidFill>
                <a:latin typeface="Arial" pitchFamily="34" charset="0"/>
              </a:rPr>
              <a:t> encourage caregivers to act naturally (e.g. it</a:t>
            </a:r>
            <a:r>
              <a:rPr lang="ja-JP" altLang="en-US">
                <a:solidFill>
                  <a:srgbClr val="BFBFBF"/>
                </a:solidFill>
                <a:latin typeface="Arial" pitchFamily="34" charset="0"/>
              </a:rPr>
              <a:t>’</a:t>
            </a:r>
            <a:r>
              <a:rPr lang="en-US" altLang="ja-JP">
                <a:solidFill>
                  <a:srgbClr val="BFBFBF"/>
                </a:solidFill>
                <a:latin typeface="Arial" pitchFamily="34" charset="0"/>
              </a:rPr>
              <a:t>s OK to go ahead and talk </a:t>
            </a:r>
            <a:r>
              <a:rPr lang="ja-JP" altLang="en-US">
                <a:solidFill>
                  <a:srgbClr val="BFBFBF"/>
                </a:solidFill>
                <a:latin typeface="Arial" pitchFamily="34" charset="0"/>
              </a:rPr>
              <a:t>“</a:t>
            </a:r>
            <a:r>
              <a:rPr lang="en-US" altLang="ja-JP">
                <a:solidFill>
                  <a:srgbClr val="BFBFBF"/>
                </a:solidFill>
                <a:latin typeface="Arial" pitchFamily="34" charset="0"/>
              </a:rPr>
              <a:t>motherese</a:t>
            </a:r>
            <a:r>
              <a:rPr lang="ja-JP" altLang="en-US">
                <a:solidFill>
                  <a:srgbClr val="BFBFBF"/>
                </a:solidFill>
                <a:latin typeface="Arial" pitchFamily="34" charset="0"/>
              </a:rPr>
              <a:t>”</a:t>
            </a:r>
            <a:r>
              <a:rPr lang="en-US" altLang="ja-JP">
                <a:solidFill>
                  <a:srgbClr val="BFBFBF"/>
                </a:solidFill>
                <a:latin typeface="Arial" pitchFamily="34" charset="0"/>
              </a:rPr>
              <a:t>, sing even though baby can</a:t>
            </a:r>
            <a:r>
              <a:rPr lang="ja-JP" altLang="en-US">
                <a:solidFill>
                  <a:srgbClr val="BFBFBF"/>
                </a:solidFill>
                <a:latin typeface="Arial" pitchFamily="34" charset="0"/>
              </a:rPr>
              <a:t>’</a:t>
            </a:r>
            <a:r>
              <a:rPr lang="en-US" altLang="ja-JP">
                <a:solidFill>
                  <a:srgbClr val="BFBFBF"/>
                </a:solidFill>
                <a:latin typeface="Arial" pitchFamily="34" charset="0"/>
              </a:rPr>
              <a:t>t hear)  </a:t>
            </a:r>
          </a:p>
          <a:p>
            <a:pPr eaLnBrk="1" hangingPunct="1">
              <a:spcBef>
                <a:spcPct val="0"/>
              </a:spcBef>
            </a:pPr>
            <a:r>
              <a:rPr lang="en-US" altLang="en-US">
                <a:latin typeface="Arial" pitchFamily="34" charset="0"/>
              </a:rPr>
              <a:t>Other sensory channels </a:t>
            </a:r>
          </a:p>
          <a:p>
            <a:pPr eaLnBrk="1" hangingPunct="1">
              <a:spcBef>
                <a:spcPct val="0"/>
              </a:spcBef>
              <a:buFontTx/>
              <a:buChar char="•"/>
            </a:pPr>
            <a:r>
              <a:rPr lang="en-US" altLang="en-US">
                <a:latin typeface="Arial" pitchFamily="34" charset="0"/>
              </a:rPr>
              <a:t> smell (point out that sense of smell is absent or compromised for children with CHARGE) – second sensory system to become fully functional, infants recognize smell of mother</a:t>
            </a:r>
          </a:p>
          <a:p>
            <a:pPr eaLnBrk="1" hangingPunct="1">
              <a:spcBef>
                <a:spcPct val="0"/>
              </a:spcBef>
              <a:buFontTx/>
              <a:buChar char="•"/>
            </a:pPr>
            <a:r>
              <a:rPr lang="en-US" altLang="en-US">
                <a:latin typeface="Arial" pitchFamily="34" charset="0"/>
              </a:rPr>
              <a:t> vestibular, proprioceptive - movement, pressure, position </a:t>
            </a:r>
          </a:p>
          <a:p>
            <a:pPr eaLnBrk="1" hangingPunct="1">
              <a:spcBef>
                <a:spcPct val="0"/>
              </a:spcBef>
            </a:pPr>
            <a:r>
              <a:rPr lang="en-US" altLang="en-US">
                <a:latin typeface="Arial" pitchFamily="34" charset="0"/>
              </a:rPr>
              <a:t>Touch – will talk a lot about this throughout the day</a:t>
            </a:r>
          </a:p>
          <a:p>
            <a:pPr eaLnBrk="1" hangingPunct="1">
              <a:spcBef>
                <a:spcPct val="0"/>
              </a:spcBef>
              <a:buFontTx/>
              <a:buChar char="•"/>
            </a:pPr>
            <a:r>
              <a:rPr lang="en-US" altLang="en-US">
                <a:latin typeface="Arial" pitchFamily="34" charset="0"/>
              </a:rPr>
              <a:t> pressure, temperature, texture</a:t>
            </a:r>
          </a:p>
          <a:p>
            <a:pPr eaLnBrk="1" hangingPunct="1">
              <a:spcBef>
                <a:spcPct val="0"/>
              </a:spcBef>
              <a:buFontTx/>
              <a:buChar char="•"/>
            </a:pPr>
            <a:r>
              <a:rPr lang="en-US" altLang="en-US">
                <a:latin typeface="Arial" pitchFamily="34" charset="0"/>
              </a:rPr>
              <a:t> center to extremities , head to toe</a:t>
            </a:r>
          </a:p>
          <a:p>
            <a:pPr eaLnBrk="1" hangingPunct="1">
              <a:spcBef>
                <a:spcPct val="0"/>
              </a:spcBef>
              <a:buFontTx/>
              <a:buChar char="•"/>
            </a:pPr>
            <a:r>
              <a:rPr lang="en-US" altLang="en-US">
                <a:latin typeface="Arial" pitchFamily="34" charset="0"/>
              </a:rPr>
              <a:t> infant massage</a:t>
            </a:r>
          </a:p>
          <a:p>
            <a:pPr eaLnBrk="1" hangingPunct="1">
              <a:spcBef>
                <a:spcPct val="0"/>
              </a:spcBef>
            </a:pPr>
            <a:r>
              <a:rPr lang="en-US" altLang="en-US">
                <a:latin typeface="Arial" pitchFamily="34" charset="0"/>
              </a:rPr>
              <a:t>Quiet room, quiet time </a:t>
            </a:r>
          </a:p>
          <a:p>
            <a:pPr eaLnBrk="1" hangingPunct="1">
              <a:spcBef>
                <a:spcPct val="0"/>
              </a:spcBef>
            </a:pPr>
            <a:r>
              <a:rPr lang="en-US" altLang="en-US">
                <a:latin typeface="Arial" pitchFamily="34" charset="0"/>
              </a:rPr>
              <a:t>Beginning use of touch cues &amp; object cues (will talk more about later)</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234B0464-17A1-4D55-80C0-4361D78337B0}" type="slidenum">
              <a:rPr lang="en-US" altLang="en-US" sz="1200" smtClean="0"/>
              <a:pPr/>
              <a:t>63</a:t>
            </a:fld>
            <a:endParaRPr lang="en-US" altLang="en-US" sz="1200"/>
          </a:p>
        </p:txBody>
      </p:sp>
    </p:spTree>
    <p:extLst>
      <p:ext uri="{BB962C8B-B14F-4D97-AF65-F5344CB8AC3E}">
        <p14:creationId xmlns:p14="http://schemas.microsoft.com/office/powerpoint/2010/main" val="853850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itchFamily="34" charset="0"/>
              </a:rPr>
              <a:t> Think about past experiences and their impact on the child </a:t>
            </a:r>
          </a:p>
          <a:p>
            <a:r>
              <a:rPr lang="en-US" altLang="en-US">
                <a:latin typeface="Arial" pitchFamily="34" charset="0"/>
              </a:rPr>
              <a:t>  Don’t assume the learner will automatically trust you – you need to establish the relationship and earn trust</a:t>
            </a:r>
          </a:p>
          <a:p>
            <a:r>
              <a:rPr lang="en-US" altLang="en-US">
                <a:solidFill>
                  <a:srgbClr val="500050"/>
                </a:solidFill>
                <a:latin typeface="Arial" pitchFamily="34" charset="0"/>
              </a:rPr>
              <a:t> </a:t>
            </a:r>
            <a:r>
              <a:rPr lang="en-US" altLang="en-US">
                <a:latin typeface="Arial" pitchFamily="34" charset="0"/>
              </a:rPr>
              <a:t>Where and how you touch an individual is key in establishing a relationship </a:t>
            </a:r>
          </a:p>
          <a:p>
            <a:pPr>
              <a:buFontTx/>
              <a:buChar char="•"/>
            </a:pPr>
            <a:r>
              <a:rPr lang="en-US" altLang="en-US">
                <a:latin typeface="Arial" pitchFamily="34" charset="0"/>
              </a:rPr>
              <a:t>Can’t stress enough</a:t>
            </a:r>
          </a:p>
          <a:p>
            <a:pPr>
              <a:buFontTx/>
              <a:buChar char="•"/>
            </a:pPr>
            <a:r>
              <a:rPr lang="en-US" altLang="en-US">
                <a:latin typeface="Arial" pitchFamily="34" charset="0"/>
              </a:rPr>
              <a:t> Knowing what’s coming next builds security (for anybody – e.g. what if you lose your planner) </a:t>
            </a:r>
          </a:p>
          <a:p>
            <a:r>
              <a:rPr lang="en-US" altLang="en-US">
                <a:latin typeface="Arial" pitchFamily="34" charset="0"/>
              </a:rPr>
              <a:t>  Also need to let them know when you are not going to be predictable</a:t>
            </a:r>
          </a:p>
          <a:p>
            <a:pPr>
              <a:buFontTx/>
              <a:buChar char="•"/>
            </a:pPr>
            <a:r>
              <a:rPr lang="en-US" altLang="en-US">
                <a:latin typeface="Arial" pitchFamily="34" charset="0"/>
              </a:rPr>
              <a:t> Interact and “be present” – it’s about the child, not you </a:t>
            </a:r>
            <a:endParaRPr lang="en-US" altLang="en-US">
              <a:solidFill>
                <a:srgbClr val="500050"/>
              </a:solidFill>
              <a:latin typeface="Arial" pitchFamily="34" charset="0"/>
            </a:endParaRPr>
          </a:p>
          <a:p>
            <a:r>
              <a:rPr lang="en-US" altLang="en-US">
                <a:solidFill>
                  <a:srgbClr val="500050"/>
                </a:solidFill>
                <a:latin typeface="Arial" pitchFamily="34" charset="0"/>
              </a:rPr>
              <a:t>  Announce your presence</a:t>
            </a:r>
          </a:p>
          <a:p>
            <a:r>
              <a:rPr lang="en-US" altLang="en-US">
                <a:solidFill>
                  <a:srgbClr val="500050"/>
                </a:solidFill>
                <a:latin typeface="Arial" pitchFamily="34" charset="0"/>
              </a:rPr>
              <a:t>  </a:t>
            </a:r>
            <a:r>
              <a:rPr lang="en-US" altLang="en-US">
                <a:latin typeface="Arial" pitchFamily="34" charset="0"/>
              </a:rPr>
              <a:t>Where and how you touch an individual is key in establishing a relationship; ask caregiver (center to extremities, head to toe)</a:t>
            </a:r>
          </a:p>
          <a:p>
            <a:r>
              <a:rPr lang="en-US" altLang="en-US">
                <a:latin typeface="Arial" pitchFamily="34" charset="0"/>
              </a:rPr>
              <a:t>  Be consistent (every time &amp; every team member) </a:t>
            </a:r>
          </a:p>
          <a:p>
            <a:r>
              <a:rPr lang="en-US" altLang="en-US">
                <a:latin typeface="Arial" pitchFamily="34" charset="0"/>
              </a:rPr>
              <a:t>  Pay attention to states of arousal </a:t>
            </a:r>
          </a:p>
          <a:p>
            <a:pPr>
              <a:buFontTx/>
              <a:buChar char="•"/>
            </a:pPr>
            <a:r>
              <a:rPr lang="en-US" altLang="en-US">
                <a:latin typeface="Arial" pitchFamily="34" charset="0"/>
              </a:rPr>
              <a:t> Always identify yourself – everyone needs to do it! Every time!</a:t>
            </a:r>
          </a:p>
          <a:p>
            <a:r>
              <a:rPr lang="en-US" altLang="en-US">
                <a:latin typeface="Arial" pitchFamily="34" charset="0"/>
              </a:rPr>
              <a:t>  </a:t>
            </a:r>
            <a:r>
              <a:rPr lang="en-US" altLang="en-US">
                <a:solidFill>
                  <a:srgbClr val="500050"/>
                </a:solidFill>
                <a:latin typeface="Arial" pitchFamily="34" charset="0"/>
              </a:rPr>
              <a:t>Say "Hello" and "Good-bye" and expect child to do the same</a:t>
            </a:r>
          </a:p>
          <a:p>
            <a:r>
              <a:rPr lang="en-US" altLang="en-US">
                <a:solidFill>
                  <a:srgbClr val="500050"/>
                </a:solidFill>
                <a:latin typeface="Arial" pitchFamily="34" charset="0"/>
              </a:rPr>
              <a:t>  Expect, wait for and acknowledge child’s responses </a:t>
            </a:r>
          </a:p>
          <a:p>
            <a:pPr eaLnBrk="1" hangingPunct="1">
              <a:spcBef>
                <a:spcPct val="0"/>
              </a:spcBef>
              <a:buFontTx/>
              <a:buChar char="•"/>
            </a:pPr>
            <a:r>
              <a:rPr lang="en-US" altLang="en-US">
                <a:latin typeface="Arial" pitchFamily="34" charset="0"/>
              </a:rPr>
              <a:t> Must be unique</a:t>
            </a:r>
          </a:p>
          <a:p>
            <a:pPr eaLnBrk="1" hangingPunct="1">
              <a:spcBef>
                <a:spcPct val="0"/>
              </a:spcBef>
            </a:pPr>
            <a:r>
              <a:rPr lang="en-US" altLang="en-US">
                <a:latin typeface="Arial" pitchFamily="34" charset="0"/>
              </a:rPr>
              <a:t>  Nice team activity  </a:t>
            </a:r>
          </a:p>
          <a:p>
            <a:pPr eaLnBrk="1" hangingPunct="1">
              <a:spcBef>
                <a:spcPct val="0"/>
              </a:spcBef>
            </a:pPr>
            <a:r>
              <a:rPr lang="en-US" altLang="en-US">
                <a:latin typeface="Arial" pitchFamily="34" charset="0"/>
              </a:rPr>
              <a:t>  While working to establish communication system with little ones you should also use words and/or signs </a:t>
            </a:r>
          </a:p>
          <a:p>
            <a:pPr eaLnBrk="1" hangingPunct="1">
              <a:spcBef>
                <a:spcPct val="0"/>
              </a:spcBef>
            </a:pPr>
            <a:r>
              <a:rPr lang="en-US" altLang="en-US">
                <a:latin typeface="Arial" pitchFamily="34" charset="0"/>
              </a:rPr>
              <a:t>  Cautions: children will likely notice changes in jewelry, cologne, soap, haircut, beard, etc.</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5E77A975-51EB-474E-A488-107306DF75E2}" type="slidenum">
              <a:rPr lang="en-US" altLang="en-US" sz="1200" smtClean="0"/>
              <a:pPr/>
              <a:t>64</a:t>
            </a:fld>
            <a:endParaRPr lang="en-US" altLang="en-US" sz="1200"/>
          </a:p>
        </p:txBody>
      </p:sp>
    </p:spTree>
    <p:extLst>
      <p:ext uri="{BB962C8B-B14F-4D97-AF65-F5344CB8AC3E}">
        <p14:creationId xmlns:p14="http://schemas.microsoft.com/office/powerpoint/2010/main" val="1241922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itchFamily="34" charset="0"/>
              </a:rPr>
              <a:t>Engagement and responsiveness increases when the activity or “conversation” is something child likes </a:t>
            </a:r>
          </a:p>
          <a:p>
            <a:pPr>
              <a:buFontTx/>
              <a:buChar char="•"/>
            </a:pPr>
            <a:r>
              <a:rPr lang="en-US" altLang="en-US">
                <a:solidFill>
                  <a:srgbClr val="500050"/>
                </a:solidFill>
                <a:latin typeface="Arial" pitchFamily="34" charset="0"/>
              </a:rPr>
              <a:t> Allow the child to direct conversations about their topic (follow their agenda, not yours)</a:t>
            </a:r>
          </a:p>
          <a:p>
            <a:r>
              <a:rPr lang="en-US" altLang="en-US">
                <a:solidFill>
                  <a:srgbClr val="500050"/>
                </a:solidFill>
                <a:latin typeface="Arial" pitchFamily="34" charset="0"/>
              </a:rPr>
              <a:t>  Incorporate rhythm, music, finger plays and mime games into daily routines and activities</a:t>
            </a:r>
          </a:p>
          <a:p>
            <a:r>
              <a:rPr lang="en-US" altLang="en-US">
                <a:solidFill>
                  <a:srgbClr val="500050"/>
                </a:solidFill>
                <a:latin typeface="Arial" pitchFamily="34" charset="0"/>
              </a:rPr>
              <a:t>  </a:t>
            </a:r>
            <a:r>
              <a:rPr lang="en-US" altLang="en-US">
                <a:latin typeface="Arial" pitchFamily="34" charset="0"/>
              </a:rPr>
              <a:t>Read child’s signals </a:t>
            </a:r>
          </a:p>
          <a:p>
            <a:pPr>
              <a:buFontTx/>
              <a:buChar char="•"/>
            </a:pPr>
            <a:r>
              <a:rPr lang="en-US" altLang="en-US">
                <a:latin typeface="Arial" pitchFamily="34" charset="0"/>
              </a:rPr>
              <a:t> Non-traditional conversations  </a:t>
            </a:r>
          </a:p>
          <a:p>
            <a:r>
              <a:rPr lang="en-US" altLang="en-US">
                <a:solidFill>
                  <a:srgbClr val="500050"/>
                </a:solidFill>
                <a:latin typeface="Arial" pitchFamily="34" charset="0"/>
              </a:rPr>
              <a:t>  Have frequent conversations with the child (may or may not use spoken language) – opportunities for turn-taking </a:t>
            </a:r>
          </a:p>
          <a:p>
            <a:r>
              <a:rPr lang="en-US" altLang="en-US">
                <a:latin typeface="Arial" pitchFamily="34" charset="0"/>
              </a:rPr>
              <a:t>  Be responsive</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B8C681EE-969E-49ED-BC0E-DF630EBD9853}" type="slidenum">
              <a:rPr lang="en-US" altLang="en-US" sz="1200" smtClean="0"/>
              <a:pPr/>
              <a:t>65</a:t>
            </a:fld>
            <a:endParaRPr lang="en-US" altLang="en-US" sz="1200"/>
          </a:p>
        </p:txBody>
      </p:sp>
    </p:spTree>
    <p:extLst>
      <p:ext uri="{BB962C8B-B14F-4D97-AF65-F5344CB8AC3E}">
        <p14:creationId xmlns:p14="http://schemas.microsoft.com/office/powerpoint/2010/main" val="914931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There are a range of emotions  you can communicate through touch</a:t>
            </a:r>
          </a:p>
          <a:p>
            <a:r>
              <a:rPr lang="en-US" altLang="en-US">
                <a:latin typeface="Arial" pitchFamily="34" charset="0"/>
              </a:rPr>
              <a:t>Tenseness, relaxed</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EE20CB14-777A-4DAD-84D2-7A95AFB9447D}" type="slidenum">
              <a:rPr lang="en-US" altLang="en-US" sz="1200" smtClean="0"/>
              <a:pPr/>
              <a:t>67</a:t>
            </a:fld>
            <a:endParaRPr lang="en-US" altLang="en-US" sz="1200"/>
          </a:p>
        </p:txBody>
      </p:sp>
    </p:spTree>
    <p:extLst>
      <p:ext uri="{BB962C8B-B14F-4D97-AF65-F5344CB8AC3E}">
        <p14:creationId xmlns:p14="http://schemas.microsoft.com/office/powerpoint/2010/main" val="3770383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Keep in mind where you touch the student (palms, back of hands, arms, legs, chest)</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03433D74-7612-4307-B96E-2E3E06ECC40A}" type="slidenum">
              <a:rPr lang="en-US" altLang="en-US" sz="1200" smtClean="0"/>
              <a:pPr/>
              <a:t>68</a:t>
            </a:fld>
            <a:endParaRPr lang="en-US" altLang="en-US" sz="1200"/>
          </a:p>
        </p:txBody>
      </p:sp>
    </p:spTree>
    <p:extLst>
      <p:ext uri="{BB962C8B-B14F-4D97-AF65-F5344CB8AC3E}">
        <p14:creationId xmlns:p14="http://schemas.microsoft.com/office/powerpoint/2010/main" val="3334163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3F4A95A9-F777-4B41-B882-EFF91C44E6D7}" type="slidenum">
              <a:rPr lang="en-US" altLang="en-US" sz="1200" smtClean="0"/>
              <a:pPr/>
              <a:t>69</a:t>
            </a:fld>
            <a:endParaRPr lang="en-US" altLang="en-US" sz="1200"/>
          </a:p>
        </p:txBody>
      </p:sp>
    </p:spTree>
    <p:extLst>
      <p:ext uri="{BB962C8B-B14F-4D97-AF65-F5344CB8AC3E}">
        <p14:creationId xmlns:p14="http://schemas.microsoft.com/office/powerpoint/2010/main" val="1588823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Two terms that mean similar things</a:t>
            </a:r>
          </a:p>
          <a:p>
            <a:r>
              <a:rPr lang="en-US" altLang="en-US" dirty="0">
                <a:latin typeface="Arial" pitchFamily="34" charset="0"/>
              </a:rPr>
              <a:t>RBEI is familiar term to early intervention providers</a:t>
            </a:r>
          </a:p>
          <a:p>
            <a:r>
              <a:rPr lang="en-US" altLang="en-US" dirty="0">
                <a:latin typeface="Arial" pitchFamily="34" charset="0"/>
              </a:rPr>
              <a:t>That</a:t>
            </a:r>
            <a:r>
              <a:rPr lang="ja-JP" altLang="en-US" dirty="0">
                <a:latin typeface="Arial" pitchFamily="34" charset="0"/>
              </a:rPr>
              <a:t>’</a:t>
            </a:r>
            <a:r>
              <a:rPr lang="en-US" altLang="ja-JP" dirty="0">
                <a:latin typeface="Arial" pitchFamily="34" charset="0"/>
              </a:rPr>
              <a:t>s what we</a:t>
            </a:r>
            <a:r>
              <a:rPr lang="ja-JP" altLang="en-US" dirty="0">
                <a:latin typeface="Arial" pitchFamily="34" charset="0"/>
              </a:rPr>
              <a:t>’</a:t>
            </a:r>
            <a:r>
              <a:rPr lang="en-US" altLang="ja-JP" dirty="0">
                <a:latin typeface="Arial" pitchFamily="34" charset="0"/>
              </a:rPr>
              <a:t>re talking about . . .  with a few additional considerations to make those experiences </a:t>
            </a:r>
            <a:r>
              <a:rPr lang="ja-JP" altLang="en-US" dirty="0">
                <a:latin typeface="Arial" pitchFamily="34" charset="0"/>
              </a:rPr>
              <a:t>“</a:t>
            </a:r>
            <a:r>
              <a:rPr lang="en-US" altLang="ja-JP" dirty="0">
                <a:latin typeface="Arial" pitchFamily="34" charset="0"/>
              </a:rPr>
              <a:t>meaningful</a:t>
            </a:r>
            <a:r>
              <a:rPr lang="ja-JP" altLang="en-US" dirty="0">
                <a:latin typeface="Arial" pitchFamily="34" charset="0"/>
              </a:rPr>
              <a:t>”</a:t>
            </a:r>
            <a:r>
              <a:rPr lang="en-US" altLang="ja-JP" dirty="0">
                <a:latin typeface="Arial" pitchFamily="34" charset="0"/>
              </a:rPr>
              <a:t> for children with multiple disabilities &amp;  combined vision &amp; hearing loss</a:t>
            </a:r>
            <a:endParaRPr lang="en-US" altLang="en-US" dirty="0">
              <a:latin typeface="Arial"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3BDE91FA-8BD6-479C-AE22-841FC7888B9C}" type="slidenum">
              <a:rPr lang="en-US" altLang="en-US" sz="1200" smtClean="0"/>
              <a:pPr/>
              <a:t>70</a:t>
            </a:fld>
            <a:endParaRPr lang="en-US" altLang="en-US" sz="1200"/>
          </a:p>
        </p:txBody>
      </p:sp>
    </p:spTree>
    <p:extLst>
      <p:ext uri="{BB962C8B-B14F-4D97-AF65-F5344CB8AC3E}">
        <p14:creationId xmlns:p14="http://schemas.microsoft.com/office/powerpoint/2010/main" val="2672614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0938AF55-60A7-469D-8D3D-7765D349F549}" type="slidenum">
              <a:rPr lang="en-US" altLang="en-US" sz="1200" smtClean="0">
                <a:latin typeface="Arial" pitchFamily="34" charset="0"/>
              </a:rPr>
              <a:pPr/>
              <a:t>71</a:t>
            </a:fld>
            <a:endParaRPr lang="en-US" altLang="en-US" sz="120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Given all that as background – here are some important terms you</a:t>
            </a:r>
            <a:r>
              <a:rPr lang="ja-JP" altLang="en-US">
                <a:latin typeface="Arial" pitchFamily="34" charset="0"/>
              </a:rPr>
              <a:t>’</a:t>
            </a:r>
            <a:r>
              <a:rPr lang="en-US" altLang="ja-JP">
                <a:latin typeface="Arial" pitchFamily="34" charset="0"/>
              </a:rPr>
              <a:t>re going to be hearing during the rest of our time together this morning. We</a:t>
            </a:r>
            <a:r>
              <a:rPr lang="ja-JP" altLang="en-US">
                <a:latin typeface="Arial" pitchFamily="34" charset="0"/>
              </a:rPr>
              <a:t>’</a:t>
            </a:r>
            <a:r>
              <a:rPr lang="en-US" altLang="ja-JP">
                <a:latin typeface="Arial" pitchFamily="34" charset="0"/>
              </a:rPr>
              <a:t>ll be spending some time talking about each one. </a:t>
            </a:r>
          </a:p>
          <a:p>
            <a:pPr eaLnBrk="1" hangingPunct="1"/>
            <a:endParaRPr lang="en-US" altLang="en-US">
              <a:latin typeface="Arial" pitchFamily="34" charset="0"/>
            </a:endParaRPr>
          </a:p>
          <a:p>
            <a:pPr eaLnBrk="1" hangingPunct="1"/>
            <a:r>
              <a:rPr lang="en-US" altLang="en-US">
                <a:latin typeface="Arial" pitchFamily="34" charset="0"/>
              </a:rPr>
              <a:t>Let</a:t>
            </a:r>
            <a:r>
              <a:rPr lang="ja-JP" altLang="en-US">
                <a:latin typeface="Arial" pitchFamily="34" charset="0"/>
              </a:rPr>
              <a:t>’</a:t>
            </a:r>
            <a:r>
              <a:rPr lang="en-US" altLang="ja-JP">
                <a:latin typeface="Arial" pitchFamily="34" charset="0"/>
              </a:rPr>
              <a:t>s start with natural environments . . .</a:t>
            </a:r>
            <a:endParaRPr lang="en-US" altLang="en-US">
              <a:latin typeface="Arial" pitchFamily="34" charset="0"/>
            </a:endParaRPr>
          </a:p>
        </p:txBody>
      </p:sp>
    </p:spTree>
    <p:extLst>
      <p:ext uri="{BB962C8B-B14F-4D97-AF65-F5344CB8AC3E}">
        <p14:creationId xmlns:p14="http://schemas.microsoft.com/office/powerpoint/2010/main" val="1557441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Relevant appears in each bullet – everything we do has to make sense to the child &amp; family – they</a:t>
            </a:r>
            <a:r>
              <a:rPr lang="ja-JP" altLang="en-US">
                <a:latin typeface="Arial" pitchFamily="34" charset="0"/>
              </a:rPr>
              <a:t>’</a:t>
            </a:r>
            <a:r>
              <a:rPr lang="en-US" altLang="ja-JP">
                <a:latin typeface="Arial" pitchFamily="34" charset="0"/>
              </a:rPr>
              <a:t>re too complex/needs too great for us to waste their time – need to listen, set aside some of our own ideas about priorities – you</a:t>
            </a:r>
            <a:r>
              <a:rPr lang="ja-JP" altLang="en-US">
                <a:latin typeface="Arial" pitchFamily="34" charset="0"/>
              </a:rPr>
              <a:t>’</a:t>
            </a:r>
            <a:r>
              <a:rPr lang="en-US" altLang="ja-JP">
                <a:latin typeface="Arial" pitchFamily="34" charset="0"/>
              </a:rPr>
              <a:t>ve heard this before – but it CAN</a:t>
            </a:r>
            <a:r>
              <a:rPr lang="ja-JP" altLang="en-US">
                <a:latin typeface="Arial" pitchFamily="34" charset="0"/>
              </a:rPr>
              <a:t>’</a:t>
            </a:r>
            <a:r>
              <a:rPr lang="en-US" altLang="ja-JP">
                <a:latin typeface="Arial" pitchFamily="34" charset="0"/>
              </a:rPr>
              <a:t>T be ignored when you</a:t>
            </a:r>
            <a:r>
              <a:rPr lang="ja-JP" altLang="en-US">
                <a:latin typeface="Arial" pitchFamily="34" charset="0"/>
              </a:rPr>
              <a:t>’</a:t>
            </a:r>
            <a:r>
              <a:rPr lang="en-US" altLang="ja-JP">
                <a:latin typeface="Arial" pitchFamily="34" charset="0"/>
              </a:rPr>
              <a:t>re working with these kinds of kids</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890D02F-4FAE-40AA-92EB-7C563C0B3342}" type="slidenum">
              <a:rPr lang="en-US" altLang="en-US" sz="1200" smtClean="0"/>
              <a:pPr/>
              <a:t>72</a:t>
            </a:fld>
            <a:endParaRPr lang="en-US" altLang="en-US" sz="1200"/>
          </a:p>
        </p:txBody>
      </p:sp>
    </p:spTree>
    <p:extLst>
      <p:ext uri="{BB962C8B-B14F-4D97-AF65-F5344CB8AC3E}">
        <p14:creationId xmlns:p14="http://schemas.microsoft.com/office/powerpoint/2010/main" val="8202900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1FAE8367-7EEB-4352-99EF-EF661D86D706}" type="slidenum">
              <a:rPr lang="en-US" altLang="en-US" sz="1200" smtClean="0">
                <a:latin typeface="Arial" pitchFamily="34" charset="0"/>
              </a:rPr>
              <a:pPr/>
              <a:t>73</a:t>
            </a:fld>
            <a:endParaRPr lang="en-US" altLang="en-US" sz="120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Virtually everything a child experiences takes place in one of these three contexts – Family, Community, Early Childhood Programs. Our emphasis in past has been on the bottom circle, the paradigm shift and current research base is calling on us to look just as carefully at the other two – and to strike a balance for families.  </a:t>
            </a:r>
          </a:p>
          <a:p>
            <a:pPr eaLnBrk="1" hangingPunct="1"/>
            <a:endParaRPr lang="en-US" altLang="en-US">
              <a:latin typeface="Arial" pitchFamily="34" charset="0"/>
            </a:endParaRPr>
          </a:p>
          <a:p>
            <a:pPr eaLnBrk="1" hangingPunct="1"/>
            <a:r>
              <a:rPr lang="en-US" altLang="en-US" b="1">
                <a:latin typeface="Arial" pitchFamily="34" charset="0"/>
              </a:rPr>
              <a:t>Let</a:t>
            </a:r>
            <a:r>
              <a:rPr lang="ja-JP" altLang="en-US" b="1">
                <a:latin typeface="Arial" pitchFamily="34" charset="0"/>
              </a:rPr>
              <a:t>’</a:t>
            </a:r>
            <a:r>
              <a:rPr lang="en-US" altLang="ja-JP" b="1">
                <a:latin typeface="Arial" pitchFamily="34" charset="0"/>
              </a:rPr>
              <a:t>s take a look at each one . . . </a:t>
            </a:r>
            <a:endParaRPr lang="en-US" altLang="en-US" b="1">
              <a:latin typeface="Arial" pitchFamily="34" charset="0"/>
            </a:endParaRPr>
          </a:p>
        </p:txBody>
      </p:sp>
    </p:spTree>
    <p:extLst>
      <p:ext uri="{BB962C8B-B14F-4D97-AF65-F5344CB8AC3E}">
        <p14:creationId xmlns:p14="http://schemas.microsoft.com/office/powerpoint/2010/main" val="282891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318BEF9-2185-4C4C-A8D0-C0DAD4841F99}" type="slidenum">
              <a:rPr lang="en-US" altLang="en-US" sz="1200" smtClean="0"/>
              <a:pPr/>
              <a:t>11</a:t>
            </a:fld>
            <a:endParaRPr lang="en-US" altLang="en-US" sz="1200"/>
          </a:p>
        </p:txBody>
      </p:sp>
    </p:spTree>
    <p:extLst>
      <p:ext uri="{BB962C8B-B14F-4D97-AF65-F5344CB8AC3E}">
        <p14:creationId xmlns:p14="http://schemas.microsoft.com/office/powerpoint/2010/main" val="13771657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35B343DF-6026-498E-80EA-F59A6708FAD8}" type="slidenum">
              <a:rPr lang="en-US" altLang="en-US" sz="1200" smtClean="0">
                <a:latin typeface="Arial" pitchFamily="34" charset="0"/>
              </a:rPr>
              <a:pPr/>
              <a:t>74</a:t>
            </a:fld>
            <a:endParaRPr lang="en-US" altLang="en-US" sz="1200">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762503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9884734D-8BB8-4F32-BE35-44E155523379}" type="slidenum">
              <a:rPr lang="en-US" altLang="en-US" sz="1200" smtClean="0">
                <a:latin typeface="Arial" pitchFamily="34" charset="0"/>
              </a:rPr>
              <a:pPr/>
              <a:t>75</a:t>
            </a:fld>
            <a:endParaRPr lang="en-US" altLang="en-US" sz="120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25728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More than just a beginning and ending for these children (will see in next slide)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F5B54D25-CEF4-41FE-9538-F11290115DC0}" type="slidenum">
              <a:rPr lang="en-US" altLang="en-US" sz="1200" smtClean="0"/>
              <a:pPr/>
              <a:t>76</a:t>
            </a:fld>
            <a:endParaRPr lang="en-US" altLang="en-US" sz="1200"/>
          </a:p>
        </p:txBody>
      </p:sp>
    </p:spTree>
    <p:extLst>
      <p:ext uri="{BB962C8B-B14F-4D97-AF65-F5344CB8AC3E}">
        <p14:creationId xmlns:p14="http://schemas.microsoft.com/office/powerpoint/2010/main" val="35652109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Comes from EI literature but is exactly what we</a:t>
            </a:r>
            <a:r>
              <a:rPr lang="ja-JP" altLang="en-US">
                <a:latin typeface="Arial" pitchFamily="34" charset="0"/>
              </a:rPr>
              <a:t>’</a:t>
            </a:r>
            <a:r>
              <a:rPr lang="en-US" altLang="ja-JP">
                <a:latin typeface="Arial" pitchFamily="34" charset="0"/>
              </a:rPr>
              <a:t>ve been talking about as important for kids with multiple disabilities </a:t>
            </a:r>
            <a:endParaRPr lang="en-US" altLang="en-US">
              <a:latin typeface="Arial" pitchFamily="34" charset="0"/>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3121C7A-A2E6-424A-AAE4-5E2243A2372B}" type="slidenum">
              <a:rPr lang="en-US" altLang="en-US" sz="1200" smtClean="0"/>
              <a:pPr/>
              <a:t>77</a:t>
            </a:fld>
            <a:endParaRPr lang="en-US" altLang="en-US" sz="1200"/>
          </a:p>
        </p:txBody>
      </p:sp>
    </p:spTree>
    <p:extLst>
      <p:ext uri="{BB962C8B-B14F-4D97-AF65-F5344CB8AC3E}">
        <p14:creationId xmlns:p14="http://schemas.microsoft.com/office/powerpoint/2010/main" val="3749733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Must be motivating</a:t>
            </a:r>
          </a:p>
          <a:p>
            <a:r>
              <a:rPr lang="en-US" altLang="en-US">
                <a:latin typeface="Arial" pitchFamily="34" charset="0"/>
              </a:rPr>
              <a:t>Everyone learns best when subject is of interest </a:t>
            </a:r>
          </a:p>
          <a:p>
            <a:r>
              <a:rPr lang="en-US" altLang="en-US">
                <a:latin typeface="Arial" pitchFamily="34" charset="0"/>
              </a:rPr>
              <a:t>Early childhood education accepts the practice of child-directed learning </a:t>
            </a:r>
          </a:p>
          <a:p>
            <a:r>
              <a:rPr lang="en-US" altLang="en-US">
                <a:latin typeface="Arial" pitchFamily="34" charset="0"/>
              </a:rPr>
              <a:t>Difficult for learners with deaf-blindness to be engaged/motivated in topics for which they have no frame of reference</a:t>
            </a:r>
          </a:p>
          <a:p>
            <a:r>
              <a:rPr lang="en-US" altLang="en-US">
                <a:latin typeface="Arial" pitchFamily="34" charset="0"/>
              </a:rPr>
              <a:t>IFSP/IEP/Transition Plans mandate consideration of preferences and interests   </a:t>
            </a:r>
          </a:p>
          <a:p>
            <a:r>
              <a:rPr lang="en-US" altLang="en-US">
                <a:latin typeface="Arial" pitchFamily="34" charset="0"/>
              </a:rPr>
              <a:t>Provide a multi-sensory approach  </a:t>
            </a:r>
          </a:p>
          <a:p>
            <a:r>
              <a:rPr lang="en-US" altLang="en-US">
                <a:latin typeface="Arial" pitchFamily="34" charset="0"/>
              </a:rPr>
              <a:t>Has to make sense to the child – think of what the experience will mean (or not) to the child</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04D55673-6D47-4BAB-9E68-5B167A8D5FEF}" type="slidenum">
              <a:rPr lang="en-US" altLang="en-US" sz="1200" smtClean="0"/>
              <a:pPr/>
              <a:t>79</a:t>
            </a:fld>
            <a:endParaRPr lang="en-US" altLang="en-US" sz="1200"/>
          </a:p>
        </p:txBody>
      </p:sp>
    </p:spTree>
    <p:extLst>
      <p:ext uri="{BB962C8B-B14F-4D97-AF65-F5344CB8AC3E}">
        <p14:creationId xmlns:p14="http://schemas.microsoft.com/office/powerpoint/2010/main" val="24222485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F491B08-41F0-4FA1-B295-5814D4484491}" type="slidenum">
              <a:rPr lang="en-US" altLang="en-US" sz="1200" smtClean="0">
                <a:latin typeface="Arial" pitchFamily="34" charset="0"/>
              </a:rPr>
              <a:pPr/>
              <a:t>80</a:t>
            </a:fld>
            <a:endParaRPr lang="en-US" altLang="en-US" sz="1200">
              <a:latin typeface="Arial" pitchFamily="34" charset="0"/>
            </a:endParaRPr>
          </a:p>
        </p:txBody>
      </p:sp>
    </p:spTree>
    <p:extLst>
      <p:ext uri="{BB962C8B-B14F-4D97-AF65-F5344CB8AC3E}">
        <p14:creationId xmlns:p14="http://schemas.microsoft.com/office/powerpoint/2010/main" val="3346854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2FA746B-1944-4885-A658-AD89E5BF4A68}" type="slidenum">
              <a:rPr lang="en-US" altLang="en-US" sz="1200" smtClean="0">
                <a:latin typeface="Arial" pitchFamily="34" charset="0"/>
              </a:rPr>
              <a:pPr/>
              <a:t>82</a:t>
            </a:fld>
            <a:endParaRPr lang="en-US" altLang="en-US" sz="1200">
              <a:latin typeface="Arial" pitchFamily="34" charset="0"/>
            </a:endParaRPr>
          </a:p>
        </p:txBody>
      </p:sp>
    </p:spTree>
    <p:extLst>
      <p:ext uri="{BB962C8B-B14F-4D97-AF65-F5344CB8AC3E}">
        <p14:creationId xmlns:p14="http://schemas.microsoft.com/office/powerpoint/2010/main" val="29897488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66CEFAAE-CEAE-40FF-88AB-2A0DA9908A38}" type="slidenum">
              <a:rPr lang="en-US" altLang="en-US" sz="1200" smtClean="0">
                <a:latin typeface="Arial" pitchFamily="34" charset="0"/>
              </a:rPr>
              <a:pPr/>
              <a:t>83</a:t>
            </a:fld>
            <a:endParaRPr lang="en-US" altLang="en-US" sz="1200">
              <a:latin typeface="Arial" pitchFamily="34" charset="0"/>
            </a:endParaRPr>
          </a:p>
        </p:txBody>
      </p:sp>
    </p:spTree>
    <p:extLst>
      <p:ext uri="{BB962C8B-B14F-4D97-AF65-F5344CB8AC3E}">
        <p14:creationId xmlns:p14="http://schemas.microsoft.com/office/powerpoint/2010/main" val="2104132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F7DEBD43-F283-43AE-B426-A3B3F5098159}" type="slidenum">
              <a:rPr lang="en-US" altLang="en-US" sz="1200" smtClean="0">
                <a:latin typeface="Arial" pitchFamily="34" charset="0"/>
              </a:rPr>
              <a:pPr/>
              <a:t>84</a:t>
            </a:fld>
            <a:endParaRPr lang="en-US" altLang="en-US" sz="1200">
              <a:latin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extLst>
      <p:ext uri="{BB962C8B-B14F-4D97-AF65-F5344CB8AC3E}">
        <p14:creationId xmlns:p14="http://schemas.microsoft.com/office/powerpoint/2010/main" val="41192045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E4BEB0D0-B08A-4299-A57A-E84E9435D34D}" type="slidenum">
              <a:rPr lang="en-US" altLang="en-US" sz="1200" smtClean="0">
                <a:latin typeface="Arial" pitchFamily="34" charset="0"/>
              </a:rPr>
              <a:pPr/>
              <a:t>85</a:t>
            </a:fld>
            <a:endParaRPr lang="en-US" altLang="en-US" sz="120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extLst>
      <p:ext uri="{BB962C8B-B14F-4D97-AF65-F5344CB8AC3E}">
        <p14:creationId xmlns:p14="http://schemas.microsoft.com/office/powerpoint/2010/main" val="270363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a:latin typeface="Arial" pitchFamily="34" charset="0"/>
              </a:rPr>
              <a:t>Point out that not all individuals with these conditions will qualify as deaf-blind, but when EI professionals read/hear these terms they should automatically think “I’d better be sure that we follow up on vision and hearing evaluations”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E85B4FC6-656B-4B3A-82DE-C73FF8F76C8C}" type="slidenum">
              <a:rPr lang="en-US" altLang="en-US" sz="1200" smtClean="0"/>
              <a:pPr/>
              <a:t>12</a:t>
            </a:fld>
            <a:endParaRPr lang="en-US" altLang="en-US" sz="1200"/>
          </a:p>
        </p:txBody>
      </p:sp>
    </p:spTree>
    <p:extLst>
      <p:ext uri="{BB962C8B-B14F-4D97-AF65-F5344CB8AC3E}">
        <p14:creationId xmlns:p14="http://schemas.microsoft.com/office/powerpoint/2010/main" val="143144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794ECA60-9BB1-465C-8E63-753E997D9065}" type="slidenum">
              <a:rPr lang="en-US" altLang="en-US" sz="1200" smtClean="0"/>
              <a:pPr/>
              <a:t>14</a:t>
            </a:fld>
            <a:endParaRPr lang="en-US" altLang="en-US" sz="1200"/>
          </a:p>
        </p:txBody>
      </p:sp>
    </p:spTree>
    <p:extLst>
      <p:ext uri="{BB962C8B-B14F-4D97-AF65-F5344CB8AC3E}">
        <p14:creationId xmlns:p14="http://schemas.microsoft.com/office/powerpoint/2010/main" val="136548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a:latin typeface="Arial" pitchFamily="34" charset="0"/>
              </a:rPr>
              <a:t>Perinatal refers to the last stages of pregnancy through the first few weeks after birth. </a:t>
            </a:r>
          </a:p>
          <a:p>
            <a:pPr eaLnBrk="1" hangingPunct="1">
              <a:spcBef>
                <a:spcPct val="0"/>
              </a:spcBef>
            </a:pPr>
            <a:r>
              <a:rPr lang="en-US" altLang="en-US" sz="1800">
                <a:latin typeface="Arial" pitchFamily="34" charset="0"/>
              </a:rPr>
              <a:t>It </a:t>
            </a:r>
            <a:r>
              <a:rPr lang="en-US" altLang="en-US">
                <a:latin typeface="Arial" pitchFamily="34" charset="0"/>
              </a:rPr>
              <a:t>is defined differently in different sources (beginning from 22 or 24 weeks completed gestation to 7 or 28 days following birth).</a:t>
            </a:r>
          </a:p>
          <a:p>
            <a:pPr eaLnBrk="1" hangingPunct="1">
              <a:spcBef>
                <a:spcPct val="0"/>
              </a:spcBef>
            </a:pPr>
            <a:r>
              <a:rPr lang="en-US" altLang="en-US">
                <a:latin typeface="Arial" pitchFamily="34" charset="0"/>
              </a:rPr>
              <a:t>Includes indicators or events resulting from complications during delivery or shortly after delivery.</a:t>
            </a:r>
          </a:p>
          <a:p>
            <a:pPr eaLnBrk="1" hangingPunct="1">
              <a:spcBef>
                <a:spcPct val="0"/>
              </a:spcBef>
            </a:pPr>
            <a:r>
              <a:rPr lang="en-US" altLang="en-US">
                <a:latin typeface="Arial" pitchFamily="34" charset="0"/>
              </a:rPr>
              <a:t>Such information will be found by checking a child’s birth history.</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fld id="{5D1803CD-3FD2-4847-8E38-E13F3C561365}" type="slidenum">
              <a:rPr lang="en-US" altLang="en-US" sz="1200" smtClean="0"/>
              <a:pPr/>
              <a:t>15</a:t>
            </a:fld>
            <a:endParaRPr lang="en-US" altLang="en-US" sz="1200"/>
          </a:p>
        </p:txBody>
      </p:sp>
    </p:spTree>
    <p:extLst>
      <p:ext uri="{BB962C8B-B14F-4D97-AF65-F5344CB8AC3E}">
        <p14:creationId xmlns:p14="http://schemas.microsoft.com/office/powerpoint/2010/main" val="42720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13182F"/>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1318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234A269-2741-4D0D-8E14-6F1C79A1FF71}" type="datetime1">
              <a:rPr lang="en-US" smtClean="0"/>
              <a:t>11/26/19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A2509E-E6A4-4562-9866-0B8763F0892B}" type="slidenum">
              <a:rPr lang="en-US"/>
              <a:pPr>
                <a:defRPr/>
              </a:pPr>
              <a:t>‹#›</a:t>
            </a:fld>
            <a:endParaRPr lang="en-US"/>
          </a:p>
        </p:txBody>
      </p:sp>
    </p:spTree>
    <p:extLst>
      <p:ext uri="{BB962C8B-B14F-4D97-AF65-F5344CB8AC3E}">
        <p14:creationId xmlns:p14="http://schemas.microsoft.com/office/powerpoint/2010/main" val="263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7D8A71-DBA6-4022-917C-CEC58E24C7BF}" type="datetime1">
              <a:rPr lang="en-US" smtClean="0"/>
              <a:t>11/26/19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F7F0E5-EA68-44DD-968C-EE94423B37BC}" type="slidenum">
              <a:rPr lang="en-US"/>
              <a:pPr>
                <a:defRPr/>
              </a:pPr>
              <a:t>‹#›</a:t>
            </a:fld>
            <a:endParaRPr lang="en-US"/>
          </a:p>
        </p:txBody>
      </p:sp>
    </p:spTree>
    <p:extLst>
      <p:ext uri="{BB962C8B-B14F-4D97-AF65-F5344CB8AC3E}">
        <p14:creationId xmlns:p14="http://schemas.microsoft.com/office/powerpoint/2010/main" val="249803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83"/>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8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0D564092-C33D-4C45-91BF-76162B435146}" type="datetime1">
              <a:rPr lang="en-US" smtClean="0"/>
              <a:t>11/26/19</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AC82A789-6A4B-495F-B057-1ADD3C1CC034}" type="slidenum">
              <a:rPr lang="en-US"/>
              <a:pPr>
                <a:defRPr/>
              </a:pPr>
              <a:t>‹#›</a:t>
            </a:fld>
            <a:endParaRPr lang="en-US"/>
          </a:p>
        </p:txBody>
      </p:sp>
    </p:spTree>
    <p:extLst>
      <p:ext uri="{BB962C8B-B14F-4D97-AF65-F5344CB8AC3E}">
        <p14:creationId xmlns:p14="http://schemas.microsoft.com/office/powerpoint/2010/main" val="310301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 sideba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7162800" cy="1066800"/>
          </a:xfrm>
        </p:spPr>
        <p:txBody>
          <a:bodyPr/>
          <a:lstStyle/>
          <a:p>
            <a:r>
              <a:rPr lang="en-US"/>
              <a:t>Click to edit Master title style</a:t>
            </a:r>
          </a:p>
        </p:txBody>
      </p:sp>
      <p:sp>
        <p:nvSpPr>
          <p:cNvPr id="3" name="Content Placeholder 2"/>
          <p:cNvSpPr>
            <a:spLocks noGrp="1"/>
          </p:cNvSpPr>
          <p:nvPr>
            <p:ph idx="1"/>
          </p:nvPr>
        </p:nvSpPr>
        <p:spPr>
          <a:xfrm>
            <a:off x="1524000" y="2249424"/>
            <a:ext cx="7162800" cy="4325112"/>
          </a:xfrm>
        </p:spPr>
        <p:txBody>
          <a:bodyPr/>
          <a:lstStyle>
            <a:lvl1pPr marL="0" indent="0">
              <a:buNone/>
              <a:defRPr/>
            </a:lvl1pPr>
          </a:lstStyle>
          <a:p>
            <a:pPr lvl="0"/>
            <a:endParaRPr lang="en-US" dirty="0"/>
          </a:p>
        </p:txBody>
      </p:sp>
      <p:sp>
        <p:nvSpPr>
          <p:cNvPr id="4" name="Date Placeholder 3"/>
          <p:cNvSpPr>
            <a:spLocks noGrp="1"/>
          </p:cNvSpPr>
          <p:nvPr>
            <p:ph type="dt" sz="half" idx="10"/>
          </p:nvPr>
        </p:nvSpPr>
        <p:spPr/>
        <p:txBody>
          <a:bodyPr/>
          <a:lstStyle>
            <a:lvl1pPr>
              <a:defRPr/>
            </a:lvl1pPr>
          </a:lstStyle>
          <a:p>
            <a:pPr>
              <a:defRPr/>
            </a:pPr>
            <a:fld id="{DED77FFE-3AFC-407B-91F4-05A6EA110F98}" type="datetime1">
              <a:rPr lang="en-US" smtClean="0"/>
              <a:t>11/26/19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F5711-BB6D-40BB-8ABB-AE244EB03DCD}" type="slidenum">
              <a:rPr lang="en-US"/>
              <a:pPr>
                <a:defRPr/>
              </a:pPr>
              <a:t>‹#›</a:t>
            </a:fld>
            <a:endParaRPr lang="en-US"/>
          </a:p>
        </p:txBody>
      </p:sp>
    </p:spTree>
    <p:extLst>
      <p:ext uri="{BB962C8B-B14F-4D97-AF65-F5344CB8AC3E}">
        <p14:creationId xmlns:p14="http://schemas.microsoft.com/office/powerpoint/2010/main" val="66309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6E24ED-ACED-40F4-9DF7-5A47E892B10F}"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185584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DCEC5-9A27-4439-8B88-3799144B6431}"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166831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1166C-A3A8-4364-8D24-11307443AD72}"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266734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D8395-E2C9-4F18-AE12-E8414241C3F7}" type="datetime1">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265867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4927B4-5395-4CAC-83A4-72972D838FA4}" type="datetime1">
              <a:rPr lang="en-US" smtClean="0"/>
              <a:t>11/26/19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123540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0F096-53DC-4D0F-AF7A-4B24ED01832F}" type="datetime1">
              <a:rPr lang="en-US" smtClean="0"/>
              <a:t>11/26/19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233105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fld id="{E6C51C10-F5D6-47BE-BC21-8882EACF6CDE}" type="datetime1">
              <a:rPr lang="en-US" smtClean="0"/>
              <a:t>11/26/19</a:t>
            </a:fld>
            <a:endParaRPr lang="en-US"/>
          </a:p>
        </p:txBody>
      </p:sp>
      <p:sp>
        <p:nvSpPr>
          <p:cNvPr id="3" name="Footer Placeholder 2" hidden="1"/>
          <p:cNvSpPr>
            <a:spLocks noGrp="1"/>
          </p:cNvSpPr>
          <p:nvPr>
            <p:ph type="ftr" sz="quarter" idx="11"/>
          </p:nvPr>
        </p:nvSpPr>
        <p:spPr/>
        <p:txBody>
          <a:bodyPr/>
          <a:lstStyle/>
          <a:p>
            <a:endParaRPr lang="en-US"/>
          </a:p>
        </p:txBody>
      </p:sp>
      <p:sp>
        <p:nvSpPr>
          <p:cNvPr id="4" name="Slide Number Placeholder 3" hidden="1"/>
          <p:cNvSpPr>
            <a:spLocks noGrp="1"/>
          </p:cNvSpPr>
          <p:nvPr>
            <p:ph type="sldNum" sz="quarter" idx="12"/>
          </p:nvPr>
        </p:nvSpPr>
        <p:spPr/>
        <p:txBody>
          <a:bodyPr/>
          <a:lstStyle/>
          <a:p>
            <a:fld id="{23063681-10AF-408A-9CE7-B9726E572DA7}" type="slidenum">
              <a:rPr lang="en-US" smtClean="0"/>
              <a:t>‹#›</a:t>
            </a:fld>
            <a:endParaRPr lang="en-US"/>
          </a:p>
        </p:txBody>
      </p:sp>
      <p:sp>
        <p:nvSpPr>
          <p:cNvPr id="6" name="Content Placeholder 5" title="Vision Professionals"/>
          <p:cNvSpPr>
            <a:spLocks noGrp="1"/>
          </p:cNvSpPr>
          <p:nvPr>
            <p:ph sz="quarter" idx="13"/>
          </p:nvPr>
        </p:nvSpPr>
        <p:spPr>
          <a:xfrm>
            <a:off x="152400" y="228600"/>
            <a:ext cx="8229600" cy="6477000"/>
          </a:xfrm>
        </p:spPr>
        <p:txBody>
          <a:bodyPr/>
          <a:lstStyle>
            <a:lvl1pPr>
              <a:defRPr sz="2000" baseline="0"/>
            </a:lvl1pPr>
            <a:lvl2pPr>
              <a:defRPr sz="1800" baseline="0"/>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18108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A7DE116C-4191-4128-A643-540B6B9D44A1}" type="datetime1">
              <a:rPr lang="en-US" smtClean="0"/>
              <a:t>11/26/19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C06187-071C-4FC9-ABF0-FA4E5F99E804}" type="slidenum">
              <a:rPr lang="en-US"/>
              <a:pPr>
                <a:defRPr/>
              </a:pPr>
              <a:t>‹#›</a:t>
            </a:fld>
            <a:endParaRPr lang="en-US"/>
          </a:p>
        </p:txBody>
      </p:sp>
    </p:spTree>
    <p:extLst>
      <p:ext uri="{BB962C8B-B14F-4D97-AF65-F5344CB8AC3E}">
        <p14:creationId xmlns:p14="http://schemas.microsoft.com/office/powerpoint/2010/main" val="803174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2C0799-4E69-4B13-9BD5-CC6A68831ACD}" type="datetime1">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38853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86BD5-6B4F-49D3-97B1-F3F7A4EBFD3B}" type="datetime1">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102132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FB7E8E-50DD-4DDE-8D69-11A7F627BE01}"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588103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77DC4-E131-44FD-9F01-5DEFA42DA0F9}" type="datetime1">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63681-10AF-408A-9CE7-B9726E572DA7}" type="slidenum">
              <a:rPr lang="en-US" smtClean="0"/>
              <a:t>‹#›</a:t>
            </a:fld>
            <a:endParaRPr lang="en-US"/>
          </a:p>
        </p:txBody>
      </p:sp>
    </p:spTree>
    <p:extLst>
      <p:ext uri="{BB962C8B-B14F-4D97-AF65-F5344CB8AC3E}">
        <p14:creationId xmlns:p14="http://schemas.microsoft.com/office/powerpoint/2010/main" val="420160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10"/>
          </p:nvPr>
        </p:nvSpPr>
        <p:spPr/>
        <p:txBody>
          <a:bodyPr/>
          <a:lstStyle>
            <a:lvl1pPr>
              <a:defRPr/>
            </a:lvl1pPr>
          </a:lstStyle>
          <a:p>
            <a:pPr>
              <a:defRPr/>
            </a:pPr>
            <a:fld id="{EB057860-B898-4A4D-A38B-F5A47791D0A1}" type="datetime1">
              <a:rPr lang="en-US" smtClean="0"/>
              <a:t>11/26/19</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7ACFDF1D-9D17-4C0A-ACE6-F3E838A622BB}" type="slidenum">
              <a:rPr lang="en-US"/>
              <a:pPr>
                <a:defRPr/>
              </a:pPr>
              <a:t>‹#›</a:t>
            </a:fld>
            <a:endParaRPr lang="en-US"/>
          </a:p>
        </p:txBody>
      </p:sp>
    </p:spTree>
    <p:extLst>
      <p:ext uri="{BB962C8B-B14F-4D97-AF65-F5344CB8AC3E}">
        <p14:creationId xmlns:p14="http://schemas.microsoft.com/office/powerpoint/2010/main" val="286246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91F0B656-C552-4DF9-84C9-DF08D40517EE}" type="datetime1">
              <a:rPr lang="en-US" smtClean="0"/>
              <a:t>11/26/19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E3322FD-673B-4AB7-A6B3-3A7E3F924056}" type="slidenum">
              <a:rPr lang="en-US"/>
              <a:pPr>
                <a:defRPr/>
              </a:pPr>
              <a:t>‹#›</a:t>
            </a:fld>
            <a:endParaRPr lang="en-US"/>
          </a:p>
        </p:txBody>
      </p:sp>
    </p:spTree>
    <p:extLst>
      <p:ext uri="{BB962C8B-B14F-4D97-AF65-F5344CB8AC3E}">
        <p14:creationId xmlns:p14="http://schemas.microsoft.com/office/powerpoint/2010/main" val="361713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F9CED66-3635-41CF-90AB-DA035CD38E42}" type="datetime1">
              <a:rPr lang="en-US" smtClean="0"/>
              <a:t>11/26/19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8CD343-FF4B-4C66-98CA-3080305B3A1C}" type="slidenum">
              <a:rPr lang="en-US"/>
              <a:pPr>
                <a:defRPr/>
              </a:pPr>
              <a:t>‹#›</a:t>
            </a:fld>
            <a:endParaRPr lang="en-US"/>
          </a:p>
        </p:txBody>
      </p:sp>
    </p:spTree>
    <p:extLst>
      <p:ext uri="{BB962C8B-B14F-4D97-AF65-F5344CB8AC3E}">
        <p14:creationId xmlns:p14="http://schemas.microsoft.com/office/powerpoint/2010/main" val="40558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AFC46A-DA97-4D4A-A998-455BBD6604E9}" type="datetime1">
              <a:rPr lang="en-US" smtClean="0"/>
              <a:t>11/26/19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5B6AE9-E419-45EA-BB11-C11AE926AAC8}" type="slidenum">
              <a:rPr lang="en-US"/>
              <a:pPr>
                <a:defRPr/>
              </a:pPr>
              <a:t>‹#›</a:t>
            </a:fld>
            <a:endParaRPr lang="en-US"/>
          </a:p>
        </p:txBody>
      </p:sp>
      <p:sp>
        <p:nvSpPr>
          <p:cNvPr id="9" name="Content Placeholder 8"/>
          <p:cNvSpPr>
            <a:spLocks noGrp="1"/>
          </p:cNvSpPr>
          <p:nvPr>
            <p:ph sz="quarter" idx="13" hasCustomPrompt="1"/>
          </p:nvPr>
        </p:nvSpPr>
        <p:spPr>
          <a:xfrm>
            <a:off x="2819400" y="2667000"/>
            <a:ext cx="4114800" cy="2133600"/>
          </a:xfrm>
        </p:spPr>
        <p:txBody>
          <a:bodyPr/>
          <a:lstStyle>
            <a:lvl1pPr marL="0" indent="0">
              <a:buNone/>
              <a:defRPr baseline="0"/>
            </a:lvl1pPr>
          </a:lstStyle>
          <a:p>
            <a:pPr lvl="0"/>
            <a:r>
              <a:rPr lang="en-US" dirty="0"/>
              <a:t>The Importance of Learning with hands</a:t>
            </a:r>
          </a:p>
          <a:p>
            <a:pPr lvl="0"/>
            <a:endParaRPr lang="en-US" dirty="0"/>
          </a:p>
        </p:txBody>
      </p:sp>
    </p:spTree>
    <p:extLst>
      <p:ext uri="{BB962C8B-B14F-4D97-AF65-F5344CB8AC3E}">
        <p14:creationId xmlns:p14="http://schemas.microsoft.com/office/powerpoint/2010/main" val="37899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ounded Rectangle 1"/>
          <p:cNvSpPr/>
          <p:nvPr/>
        </p:nvSpPr>
        <p:spPr>
          <a:xfrm>
            <a:off x="-36378" y="-34925"/>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3"/>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88"/>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E5F2235D-B9BB-40C0-9DF0-9D9CC95C639A}" type="datetime1">
              <a:rPr lang="en-US" smtClean="0"/>
              <a:t>11/26/19</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BB75C00B-FCCF-4F9A-9DC0-C6447602EA69}" type="slidenum">
              <a:rPr lang="en-US"/>
              <a:pPr>
                <a:defRPr/>
              </a:pPr>
              <a:t>‹#›</a:t>
            </a:fld>
            <a:endParaRPr lang="en-US"/>
          </a:p>
        </p:txBody>
      </p:sp>
      <p:sp>
        <p:nvSpPr>
          <p:cNvPr id="15" name="Text Placeholder 14"/>
          <p:cNvSpPr>
            <a:spLocks noGrp="1"/>
          </p:cNvSpPr>
          <p:nvPr>
            <p:ph type="body" sz="quarter" idx="13"/>
          </p:nvPr>
        </p:nvSpPr>
        <p:spPr>
          <a:xfrm>
            <a:off x="1524000" y="1379538"/>
            <a:ext cx="5532438" cy="754062"/>
          </a:xfrm>
        </p:spPr>
        <p:txBody>
          <a:bodyPr/>
          <a:lstStyle>
            <a:lvl1pPr marL="0" indent="0">
              <a:buNone/>
              <a:defRPr/>
            </a:lvl1pPr>
            <a:lvl2pPr marL="303213" indent="0">
              <a:buNone/>
              <a:defRPr/>
            </a:lvl2pPr>
            <a:lvl3pPr marL="627063" indent="0">
              <a:buNone/>
              <a:defRPr/>
            </a:lvl3pPr>
            <a:lvl4pPr marL="914400" indent="0">
              <a:buNone/>
              <a:defRPr baseline="0"/>
            </a:lvl4pPr>
            <a:lvl5pPr marL="1233488" indent="0">
              <a:buNone/>
              <a:defRPr/>
            </a:lvl5pPr>
          </a:lstStyle>
          <a:p>
            <a:pPr lvl="3"/>
            <a:endParaRPr lang="en-US" dirty="0"/>
          </a:p>
        </p:txBody>
      </p:sp>
      <p:sp>
        <p:nvSpPr>
          <p:cNvPr id="13" name="Text Placeholder 12"/>
          <p:cNvSpPr>
            <a:spLocks noGrp="1"/>
          </p:cNvSpPr>
          <p:nvPr>
            <p:ph type="body" sz="quarter" idx="14"/>
          </p:nvPr>
        </p:nvSpPr>
        <p:spPr>
          <a:xfrm>
            <a:off x="1228725" y="3786188"/>
            <a:ext cx="3724275" cy="2590800"/>
          </a:xfrm>
        </p:spPr>
        <p:txBody>
          <a:bodyPr/>
          <a:lstStyle>
            <a:lvl1pPr marL="0" indent="0">
              <a:buNone/>
              <a:defRPr baseline="0"/>
            </a:lvl1pPr>
          </a:lstStyle>
          <a:p>
            <a:pPr lvl="0"/>
            <a:endParaRPr lang="en-US" dirty="0"/>
          </a:p>
        </p:txBody>
      </p:sp>
      <p:sp>
        <p:nvSpPr>
          <p:cNvPr id="16" name="Text Placeholder 15"/>
          <p:cNvSpPr>
            <a:spLocks noGrp="1"/>
          </p:cNvSpPr>
          <p:nvPr>
            <p:ph type="body" sz="quarter" idx="15"/>
          </p:nvPr>
        </p:nvSpPr>
        <p:spPr>
          <a:xfrm>
            <a:off x="2306637" y="2101850"/>
            <a:ext cx="4267200" cy="25908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619375" y="714375"/>
            <a:ext cx="5543550" cy="2790825"/>
          </a:xfrm>
        </p:spPr>
        <p:txBody>
          <a:bodyPr/>
          <a:lstStyle/>
          <a:p>
            <a:pPr lvl="0"/>
            <a:endParaRPr lang="en-US" dirty="0"/>
          </a:p>
        </p:txBody>
      </p:sp>
      <p:sp>
        <p:nvSpPr>
          <p:cNvPr id="14" name="Text Placeholder 13"/>
          <p:cNvSpPr>
            <a:spLocks noGrp="1"/>
          </p:cNvSpPr>
          <p:nvPr>
            <p:ph type="body" sz="quarter" idx="17" hasCustomPrompt="1"/>
          </p:nvPr>
        </p:nvSpPr>
        <p:spPr>
          <a:xfrm>
            <a:off x="762000" y="2590800"/>
            <a:ext cx="4629150" cy="2101850"/>
          </a:xfrm>
        </p:spPr>
        <p:txBody>
          <a:bodyPr/>
          <a:lstStyle>
            <a:lvl1pPr>
              <a:defRPr/>
            </a:lvl1pPr>
          </a:lstStyle>
          <a:p>
            <a:pPr lvl="0"/>
            <a:r>
              <a:rPr lang="en-US" dirty="0"/>
              <a:t>Vision</a:t>
            </a:r>
          </a:p>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269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8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4BD88145-8205-429F-BB99-33CA671EA43B}" type="datetime1">
              <a:rPr lang="en-US" smtClean="0"/>
              <a:t>11/26/19</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837C38B6-193A-4770-B50D-E7A0FA455033}" type="slidenum">
              <a:rPr lang="en-US"/>
              <a:pPr>
                <a:defRPr/>
              </a:pPr>
              <a:t>‹#›</a:t>
            </a:fld>
            <a:endParaRPr lang="en-US"/>
          </a:p>
        </p:txBody>
      </p:sp>
    </p:spTree>
    <p:extLst>
      <p:ext uri="{BB962C8B-B14F-4D97-AF65-F5344CB8AC3E}">
        <p14:creationId xmlns:p14="http://schemas.microsoft.com/office/powerpoint/2010/main" val="192763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5" name="Date Placeholder 4"/>
          <p:cNvSpPr>
            <a:spLocks noGrp="1"/>
          </p:cNvSpPr>
          <p:nvPr>
            <p:ph type="dt" sz="half" idx="10"/>
          </p:nvPr>
        </p:nvSpPr>
        <p:spPr/>
        <p:txBody>
          <a:bodyPr/>
          <a:lstStyle>
            <a:lvl1pPr>
              <a:defRPr/>
            </a:lvl1pPr>
          </a:lstStyle>
          <a:p>
            <a:pPr>
              <a:defRPr/>
            </a:pPr>
            <a:fld id="{3FC441E5-3F43-4A02-8170-5500B773A724}" type="datetime1">
              <a:rPr lang="en-US" smtClean="0"/>
              <a:t>11/26/19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AEFDB0F-1D37-4BA6-B7E3-02DB6DEDD7CF}" type="slidenum">
              <a:rPr lang="en-US"/>
              <a:pPr>
                <a:defRPr/>
              </a:pPr>
              <a:t>‹#›</a:t>
            </a:fld>
            <a:endParaRPr lang="en-US"/>
          </a:p>
        </p:txBody>
      </p:sp>
    </p:spTree>
    <p:extLst>
      <p:ext uri="{BB962C8B-B14F-4D97-AF65-F5344CB8AC3E}">
        <p14:creationId xmlns:p14="http://schemas.microsoft.com/office/powerpoint/2010/main" val="95359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imes" charset="0"/>
                <a:ea typeface="ＭＳ Ｐゴシック" charset="0"/>
                <a:cs typeface="ＭＳ Ｐゴシック" charset="0"/>
              </a:defRPr>
            </a:lvl1pPr>
          </a:lstStyle>
          <a:p>
            <a:pPr>
              <a:defRPr/>
            </a:pPr>
            <a:fld id="{78069B62-A6CB-4E84-9229-251431DB6819}" type="datetime1">
              <a:rPr lang="en-US" smtClean="0"/>
              <a:t>11/26/19</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b="0" i="0" u="none">
                <a:solidFill>
                  <a:schemeClr val="tx2"/>
                </a:solidFill>
                <a:latin typeface="Times"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Times" charset="0"/>
              </a:defRPr>
            </a:lvl1pPr>
          </a:lstStyle>
          <a:p>
            <a:pPr>
              <a:defRPr/>
            </a:pPr>
            <a:fld id="{1D0661F3-6984-49C7-88E5-77202E035934}" type="slidenum">
              <a:rPr lang="en-US"/>
              <a:pPr>
                <a:defRPr/>
              </a:pPr>
              <a:t>‹#›</a:t>
            </a:fld>
            <a:endParaRPr lang="en-US"/>
          </a:p>
        </p:txBody>
      </p:sp>
      <p:sp>
        <p:nvSpPr>
          <p:cNvPr id="1029" name="Text Placeholder 2"/>
          <p:cNvSpPr>
            <a:spLocks noGrp="1"/>
          </p:cNvSpPr>
          <p:nvPr>
            <p:ph type="body" idx="1"/>
          </p:nvPr>
        </p:nvSpPr>
        <p:spPr bwMode="auto">
          <a:xfrm>
            <a:off x="2667000" y="2667000"/>
            <a:ext cx="550386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The importance of hands for children with deaf-blindness. </a:t>
            </a:r>
          </a:p>
          <a:p>
            <a:pPr lvl="0"/>
            <a:r>
              <a:rPr lang="en-US" altLang="en-US" dirty="0"/>
              <a:t>Hands convey information, just like eyes. </a:t>
            </a:r>
          </a:p>
        </p:txBody>
      </p:sp>
      <p:pic>
        <p:nvPicPr>
          <p:cNvPr id="1030" name="Picture 4" descr="Ideas_logofinalJ"/>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715000"/>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ounded Rectangle 76"/>
          <p:cNvSpPr/>
          <p:nvPr userDrawn="1"/>
        </p:nvSpPr>
        <p:spPr>
          <a:xfrm rot="16200000" flipH="1" flipV="1">
            <a:off x="-2514600" y="2514600"/>
            <a:ext cx="6858000" cy="18288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2" name="Group 15"/>
          <p:cNvGrpSpPr>
            <a:grpSpLocks noChangeAspect="1"/>
          </p:cNvGrpSpPr>
          <p:nvPr userDrawn="1"/>
        </p:nvGrpSpPr>
        <p:grpSpPr bwMode="auto">
          <a:xfrm rot="5400000" flipV="1">
            <a:off x="-2230437" y="2611437"/>
            <a:ext cx="6858000" cy="1635125"/>
            <a:chOff x="-3905251" y="4294188"/>
            <a:chExt cx="13027839" cy="1892300"/>
          </a:xfrm>
        </p:grpSpPr>
        <p:sp>
          <p:nvSpPr>
            <p:cNvPr id="1034" name="Freeform 14"/>
            <p:cNvSpPr>
              <a:spLocks/>
            </p:cNvSpPr>
            <p:nvPr/>
          </p:nvSpPr>
          <p:spPr bwMode="hidden">
            <a:xfrm>
              <a:off x="4810133" y="4477906"/>
              <a:ext cx="4294362" cy="1015964"/>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8"/>
            <p:cNvSpPr>
              <a:spLocks/>
            </p:cNvSpPr>
            <p:nvPr/>
          </p:nvSpPr>
          <p:spPr bwMode="hidden">
            <a:xfrm>
              <a:off x="-310532" y="4318071"/>
              <a:ext cx="8281122" cy="120886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p:nvSpPr>
          <p:spPr bwMode="hidden">
            <a:xfrm>
              <a:off x="3102" y="4334605"/>
              <a:ext cx="8166525" cy="1102311"/>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26"/>
            <p:cNvSpPr>
              <a:spLocks/>
            </p:cNvSpPr>
            <p:nvPr/>
          </p:nvSpPr>
          <p:spPr bwMode="hidden">
            <a:xfrm>
              <a:off x="4155727" y="4294187"/>
              <a:ext cx="4939722" cy="9277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3"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Master title style</a:t>
            </a:r>
          </a:p>
        </p:txBody>
      </p:sp>
    </p:spTree>
  </p:cSld>
  <p:clrMap bg1="lt1" tx1="dk1" bg2="lt2" tx2="dk2" accent1="accent1" accent2="accent2" accent3="accent3" accent4="accent4" accent5="accent5" accent6="accent6" hlink="hlink" folHlink="folHlink"/>
  <p:sldLayoutIdLst>
    <p:sldLayoutId id="2147484662" r:id="rId1"/>
    <p:sldLayoutId id="2147484657" r:id="rId2"/>
    <p:sldLayoutId id="2147484663" r:id="rId3"/>
    <p:sldLayoutId id="2147484658" r:id="rId4"/>
    <p:sldLayoutId id="2147484659" r:id="rId5"/>
    <p:sldLayoutId id="2147484660" r:id="rId6"/>
    <p:sldLayoutId id="2147484664" r:id="rId7"/>
    <p:sldLayoutId id="2147484665" r:id="rId8"/>
    <p:sldLayoutId id="2147484666" r:id="rId9"/>
    <p:sldLayoutId id="2147484661" r:id="rId10"/>
    <p:sldLayoutId id="2147484667" r:id="rId11"/>
    <p:sldLayoutId id="2147484668" r:id="rId12"/>
  </p:sldLayoutIdLst>
  <p:hf hdr="0" ftr="0" dt="0"/>
  <p:txStyles>
    <p:titleStyle>
      <a:lvl1pPr algn="ctr" rtl="0" eaLnBrk="0" fontAlgn="base" hangingPunct="0">
        <a:spcBef>
          <a:spcPct val="0"/>
        </a:spcBef>
        <a:spcAft>
          <a:spcPct val="0"/>
        </a:spcAft>
        <a:defRPr sz="4400" b="0" i="0" u="none" kern="1200">
          <a:solidFill>
            <a:srgbClr val="19297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2pPr>
      <a:lvl3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3pPr>
      <a:lvl4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4pPr>
      <a:lvl5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rgbClr val="369CCA"/>
        </a:buClr>
        <a:buSzPct val="100000"/>
        <a:buFont typeface="Wingdings" pitchFamily="2" charset="2"/>
        <a:buChar char="Ø"/>
        <a:defRPr sz="2400" kern="1200" baseline="0">
          <a:solidFill>
            <a:srgbClr val="13182F"/>
          </a:solidFill>
          <a:latin typeface="+mn-lt"/>
          <a:ea typeface="MS PGothic" pitchFamily="34" charset="-128"/>
          <a:cs typeface="ＭＳ Ｐゴシック" charset="0"/>
        </a:defRPr>
      </a:lvl1pPr>
      <a:lvl2pPr marL="576263" indent="-273050" algn="l" rtl="0" eaLnBrk="0" fontAlgn="base" hangingPunct="0">
        <a:spcBef>
          <a:spcPct val="20000"/>
        </a:spcBef>
        <a:spcAft>
          <a:spcPct val="0"/>
        </a:spcAft>
        <a:buClr>
          <a:srgbClr val="369CCA"/>
        </a:buClr>
        <a:buSzPct val="100000"/>
        <a:buFont typeface="Wingdings" pitchFamily="2" charset="2"/>
        <a:buChar char="Ø"/>
        <a:defRPr sz="2200" kern="1200">
          <a:solidFill>
            <a:srgbClr val="13182F"/>
          </a:solidFill>
          <a:latin typeface="+mn-lt"/>
          <a:ea typeface="MS PGothic" pitchFamily="34" charset="-128"/>
          <a:cs typeface="+mn-cs"/>
        </a:defRPr>
      </a:lvl2pPr>
      <a:lvl3pPr marL="855663" indent="-228600" algn="l" rtl="0" eaLnBrk="0" fontAlgn="base" hangingPunct="0">
        <a:spcBef>
          <a:spcPct val="20000"/>
        </a:spcBef>
        <a:spcAft>
          <a:spcPct val="0"/>
        </a:spcAft>
        <a:buClr>
          <a:srgbClr val="369CCA"/>
        </a:buClr>
        <a:buSzPct val="100000"/>
        <a:buFont typeface="Wingdings" pitchFamily="2" charset="2"/>
        <a:buChar char="Ø"/>
        <a:defRPr sz="2000" kern="1200">
          <a:solidFill>
            <a:srgbClr val="13182F"/>
          </a:solidFill>
          <a:latin typeface="+mn-lt"/>
          <a:ea typeface="MS PGothic" pitchFamily="34" charset="-128"/>
          <a:cs typeface="+mn-cs"/>
        </a:defRPr>
      </a:lvl3pPr>
      <a:lvl4pPr marL="1143000" indent="-228600" algn="l" rtl="0" eaLnBrk="0" fontAlgn="base" hangingPunct="0">
        <a:spcBef>
          <a:spcPct val="20000"/>
        </a:spcBef>
        <a:spcAft>
          <a:spcPct val="0"/>
        </a:spcAft>
        <a:buClr>
          <a:srgbClr val="369CCA"/>
        </a:buClr>
        <a:buSzPct val="100000"/>
        <a:buFont typeface="Wingdings" pitchFamily="2" charset="2"/>
        <a:buChar char="Ø"/>
        <a:defRPr kern="1200">
          <a:solidFill>
            <a:srgbClr val="13182F"/>
          </a:solidFill>
          <a:latin typeface="+mn-lt"/>
          <a:ea typeface="MS PGothic" pitchFamily="34" charset="-128"/>
          <a:cs typeface="+mn-cs"/>
        </a:defRPr>
      </a:lvl4pPr>
      <a:lvl5pPr marL="1462088" indent="-228600" algn="l" rtl="0" eaLnBrk="0" fontAlgn="base" hangingPunct="0">
        <a:spcBef>
          <a:spcPct val="20000"/>
        </a:spcBef>
        <a:spcAft>
          <a:spcPct val="0"/>
        </a:spcAft>
        <a:buClr>
          <a:srgbClr val="369CCA"/>
        </a:buClr>
        <a:buSzPct val="100000"/>
        <a:buFont typeface="Wingdings" pitchFamily="2" charset="2"/>
        <a:buChar char="Ø"/>
        <a:defRPr sz="1600" kern="1200">
          <a:solidFill>
            <a:srgbClr val="13182F"/>
          </a:solidFill>
          <a:latin typeface="+mn-lt"/>
          <a:ea typeface="MS PGothic" pitchFamily="34" charset="-128"/>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51CD7-2C52-48F3-8039-E565AB492CF0}" type="datetime1">
              <a:rPr lang="en-US" smtClean="0"/>
              <a:t>11/26/19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63681-10AF-408A-9CE7-B9726E572DA7}" type="slidenum">
              <a:rPr lang="en-US" smtClean="0"/>
              <a:t>‹#›</a:t>
            </a:fld>
            <a:endParaRPr lang="en-US"/>
          </a:p>
        </p:txBody>
      </p:sp>
    </p:spTree>
    <p:extLst>
      <p:ext uri="{BB962C8B-B14F-4D97-AF65-F5344CB8AC3E}">
        <p14:creationId xmlns:p14="http://schemas.microsoft.com/office/powerpoint/2010/main" val="2637796840"/>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dbservices.org/images/Handouts/04.VisionHearingProfessionals.pdf"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indbservic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DB@indstate.edu" TargetMode="External"/><Relationship Id="rId4" Type="http://schemas.openxmlformats.org/officeDocument/2006/relationships/hyperlink" Target="http://www.facebook.com/INDBServi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nationaldb.org/materials/page/1967/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ndbservices.org/images/Handouts/06.Prematurit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dbservices.org/images/Handouts/07.Welcome-to-My-Home.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sdsonline.org/wp-content/uploads/2012/05/Ways-of-Communicating.pdf"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upport.perkins.org/site/PageServer?pagename=Webcasts_Conversation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upport.perkins.org/site/PageServer?pagename=Webcasts_Reflections_on_Deafblindnes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nationaldb.org/library/page/1930"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b4cb5aa6990be188aff-8017fda59b77ece717432423a4f3bbdf.r43.cf1.rackcdn.com/EI-Framework/Risk-Factors_A.pdf"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www.wsdsonline.org/wp-content/uploads/2012/05/WebLikesDislikes1006.doc"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wsdsonline.org/wp-content/uploads/2016/09/Sens-Channel-FINAL-blank.pdf" TargetMode="Externa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hyperlink" Target="https://www.indbservices.org/images/Handouts/Places_MapBlank.pdf"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83.xml.rels><?xml version="1.0" encoding="UTF-8" standalone="yes"?>
<Relationships xmlns="http://schemas.openxmlformats.org/package/2006/relationships"><Relationship Id="rId3" Type="http://schemas.openxmlformats.org/officeDocument/2006/relationships/hyperlink" Target="http://cb4cb5aa6990be188aff-8017fda59b77ece717432423a4f3bbdf.r43.cf1.rackcdn.com/EI-Framework/Planning-a-Routine_A.doc"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4.xml.rels><?xml version="1.0" encoding="UTF-8" standalone="yes"?>
<Relationships xmlns="http://schemas.openxmlformats.org/package/2006/relationships"><Relationship Id="rId3" Type="http://schemas.openxmlformats.org/officeDocument/2006/relationships/hyperlink" Target="http://www.puckett.org/"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dbservices.org/images/Handouts/0203.WSDS.pdf#page=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hidden="1"/>
          <p:cNvSpPr>
            <a:spLocks noGrp="1"/>
          </p:cNvSpPr>
          <p:nvPr>
            <p:ph type="title"/>
          </p:nvPr>
        </p:nvSpPr>
        <p:spPr/>
        <p:txBody>
          <a:bodyPr/>
          <a:lstStyle/>
          <a:p>
            <a:r>
              <a:rPr lang="en-US" altLang="en-US" dirty="0"/>
              <a:t>Indiana Deaf-Blind Services: Indiana State University</a:t>
            </a:r>
          </a:p>
        </p:txBody>
      </p:sp>
      <p:sp>
        <p:nvSpPr>
          <p:cNvPr id="9219" name="Subtitle 3"/>
          <p:cNvSpPr>
            <a:spLocks noGrp="1"/>
          </p:cNvSpPr>
          <p:nvPr>
            <p:ph idx="1"/>
          </p:nvPr>
        </p:nvSpPr>
        <p:spPr>
          <a:xfrm>
            <a:off x="1524000" y="3124200"/>
            <a:ext cx="7162800" cy="3450336"/>
          </a:xfrm>
        </p:spPr>
        <p:txBody>
          <a:bodyPr/>
          <a:lstStyle/>
          <a:p>
            <a:pPr algn="l"/>
            <a:r>
              <a:rPr lang="en-US" altLang="en-US" sz="2800" b="1" dirty="0">
                <a:solidFill>
                  <a:srgbClr val="192970"/>
                </a:solidFill>
              </a:rPr>
              <a:t>Supporting Infants &amp; Toddlers with Multiple Disabilities, Including  Combined Vision &amp; Hearing Loss (Part 1)</a:t>
            </a:r>
          </a:p>
          <a:p>
            <a:pPr algn="l"/>
            <a:endParaRPr lang="en-US" altLang="en-US" sz="1400" dirty="0"/>
          </a:p>
          <a:p>
            <a:pPr algn="l"/>
            <a:r>
              <a:rPr lang="en-US" altLang="en-US" b="1" dirty="0">
                <a:latin typeface="Arial" pitchFamily="34" charset="0"/>
                <a:cs typeface="Arial" pitchFamily="34" charset="0"/>
              </a:rPr>
              <a:t>Lisa </a:t>
            </a:r>
            <a:r>
              <a:rPr lang="en-US" altLang="en-US" b="1" dirty="0" err="1">
                <a:latin typeface="Arial" pitchFamily="34" charset="0"/>
                <a:cs typeface="Arial" pitchFamily="34" charset="0"/>
              </a:rPr>
              <a:t>Poff</a:t>
            </a:r>
            <a:r>
              <a:rPr lang="en-US" altLang="en-US" b="1" dirty="0">
                <a:latin typeface="Arial" pitchFamily="34" charset="0"/>
                <a:cs typeface="Arial" pitchFamily="34" charset="0"/>
              </a:rPr>
              <a:t>, Program Coordinator</a:t>
            </a:r>
          </a:p>
          <a:p>
            <a:pPr algn="l"/>
            <a:r>
              <a:rPr lang="en-US" altLang="en-US" b="1" dirty="0">
                <a:latin typeface="Arial" pitchFamily="34" charset="0"/>
                <a:cs typeface="Arial" pitchFamily="34" charset="0"/>
              </a:rPr>
              <a:t>Barbara Purvis, M.Ed., Presenter </a:t>
            </a:r>
          </a:p>
          <a:p>
            <a:pPr marL="0" indent="0" algn="l">
              <a:buNone/>
            </a:pPr>
            <a:r>
              <a:rPr lang="en-US" altLang="en-US" b="1" dirty="0">
                <a:latin typeface="Arial" pitchFamily="34" charset="0"/>
                <a:cs typeface="Arial" pitchFamily="34" charset="0"/>
              </a:rPr>
              <a:t>May 17, 2016</a:t>
            </a:r>
          </a:p>
          <a:p>
            <a:pPr marL="0" indent="0">
              <a:buNone/>
            </a:pPr>
            <a:endParaRPr lang="en-US" altLang="en-US" dirty="0"/>
          </a:p>
        </p:txBody>
      </p:sp>
      <p:pic>
        <p:nvPicPr>
          <p:cNvPr id="9223" name="Picture 6" descr="Indiana Deaf-Blind Services, Indiana State University" titl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457200"/>
            <a:ext cx="71231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C2F5711-BB6D-40BB-8ABB-AE244EB03DCD}"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Vision and Hearing Professionals</a:t>
            </a:r>
          </a:p>
        </p:txBody>
      </p:sp>
      <p:pic>
        <p:nvPicPr>
          <p:cNvPr id="18434" name="Picture 3" descr="This one-page factsheet briefly describes the roles of various vision and hearing professionals. Document can be found here: https://www.indbservices.org/images/Handouts/04.VisionHearingProfessionals.pdf" title="A List of Vision and Hearing Professionals">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4993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hidden="1"/>
          <p:cNvSpPr>
            <a:spLocks noGrp="1"/>
          </p:cNvSpPr>
          <p:nvPr>
            <p:ph idx="1"/>
          </p:nvPr>
        </p:nvSpPr>
        <p:spPr/>
        <p:txBody>
          <a:bodyPr>
            <a:normAutofit fontScale="62500" lnSpcReduction="20000"/>
          </a:bodyPr>
          <a:lstStyle/>
          <a:p>
            <a:r>
              <a:rPr lang="en-US" dirty="0"/>
              <a:t>Vision Professionals</a:t>
            </a:r>
          </a:p>
          <a:p>
            <a:r>
              <a:rPr lang="en-US" dirty="0"/>
              <a:t>Ophthalmologist- a medical doctor (M.D.) who specializes in comprehensive eye care and provides examinations, diagnoses, and treatment for a variety of eye disorders. Ophthalmologists are skilled in all facets of eye care, from prescribing eyeglasses or contact lenses to performing intricate eye surgery. Some ophthalmologists receive special training in pediatric ophthalmology.</a:t>
            </a:r>
          </a:p>
          <a:p>
            <a:r>
              <a:rPr lang="en-US" dirty="0"/>
              <a:t>Optometrist- a doctor of optometry (O.D.), but not a medical doctor. Optometrists are licensed to examine, diagnose and manage various visual problems and eye diseases, and are specially trained to test vision in order to prescribe eyeglasses or contact lenses. They do not perform eye surgeries. Some optometrists receive special training in pediatric optometry. </a:t>
            </a:r>
          </a:p>
          <a:p>
            <a:r>
              <a:rPr lang="en-US" dirty="0"/>
              <a:t>Optician- a technician who fills the prescriptions for eyeglasses and contact lenses. Optician fits and adjusts eyeglasses. </a:t>
            </a:r>
          </a:p>
          <a:p>
            <a:r>
              <a:rPr lang="en-US" dirty="0"/>
              <a:t>Teacher of children who are blind/visually impaired (TVI)- a teacher who is specially trained and credentialed to address the learning needs of students who are blind or visually impaired. TVIs may provide direct instruction to learners or consultation to the learner’s instructional team members. </a:t>
            </a:r>
          </a:p>
          <a:p>
            <a:endParaRPr lang="en-US" dirty="0"/>
          </a:p>
        </p:txBody>
      </p:sp>
      <p:sp>
        <p:nvSpPr>
          <p:cNvPr id="4" name="Slide Number Placeholder 3"/>
          <p:cNvSpPr>
            <a:spLocks noGrp="1"/>
          </p:cNvSpPr>
          <p:nvPr>
            <p:ph type="sldNum" sz="quarter" idx="12"/>
          </p:nvPr>
        </p:nvSpPr>
        <p:spPr/>
        <p:txBody>
          <a:bodyPr/>
          <a:lstStyle/>
          <a:p>
            <a:fld id="{23063681-10AF-408A-9CE7-B9726E572DA7}"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249362"/>
          </a:xfrm>
        </p:spPr>
        <p:txBody>
          <a:bodyPr/>
          <a:lstStyle/>
          <a:p>
            <a:r>
              <a:rPr lang="en-US" altLang="en-US" sz="3600" b="1" dirty="0"/>
              <a:t>Identifying Young Children with </a:t>
            </a:r>
            <a:br>
              <a:rPr lang="en-US" altLang="en-US" sz="3600" b="1" dirty="0">
                <a:solidFill>
                  <a:schemeClr val="tx1"/>
                </a:solidFill>
              </a:rPr>
            </a:br>
            <a:r>
              <a:rPr lang="en-US" altLang="en-US" sz="3600" b="1" dirty="0"/>
              <a:t>Combined Vision and Hearing Loss Continued </a:t>
            </a:r>
            <a:endParaRPr lang="en-US" altLang="en-US" sz="3600" dirty="0"/>
          </a:p>
        </p:txBody>
      </p:sp>
      <p:sp>
        <p:nvSpPr>
          <p:cNvPr id="19459" name="Content Placeholder 2"/>
          <p:cNvSpPr>
            <a:spLocks noGrp="1"/>
          </p:cNvSpPr>
          <p:nvPr>
            <p:ph idx="1"/>
          </p:nvPr>
        </p:nvSpPr>
        <p:spPr>
          <a:xfrm>
            <a:off x="1600200" y="1905000"/>
            <a:ext cx="7086600" cy="4221163"/>
          </a:xfrm>
        </p:spPr>
        <p:txBody>
          <a:bodyPr/>
          <a:lstStyle/>
          <a:p>
            <a:pPr>
              <a:buFont typeface="Arial" pitchFamily="34" charset="0"/>
              <a:buNone/>
            </a:pPr>
            <a:r>
              <a:rPr lang="en-US" altLang="en-US" sz="3200" b="1" dirty="0"/>
              <a:t>Who can help?</a:t>
            </a:r>
          </a:p>
          <a:p>
            <a:pPr lvl="1">
              <a:buClr>
                <a:srgbClr val="192970"/>
              </a:buClr>
              <a:buFont typeface="Wingdings" pitchFamily="2" charset="2"/>
              <a:buNone/>
            </a:pPr>
            <a:r>
              <a:rPr lang="en-US" altLang="en-US" sz="3200" dirty="0"/>
              <a:t>Indiana Deaf-Blind Services Project</a:t>
            </a:r>
          </a:p>
          <a:p>
            <a:pPr lvl="1">
              <a:buClr>
                <a:srgbClr val="192970"/>
              </a:buClr>
              <a:buFont typeface="Wingdings" pitchFamily="2" charset="2"/>
              <a:buNone/>
            </a:pPr>
            <a:r>
              <a:rPr lang="en-US" altLang="en-US" sz="3200" dirty="0"/>
              <a:t>Lisa </a:t>
            </a:r>
            <a:r>
              <a:rPr lang="en-US" altLang="en-US" sz="3200" dirty="0" err="1"/>
              <a:t>Poff</a:t>
            </a:r>
            <a:r>
              <a:rPr lang="en-US" altLang="en-US" sz="3200" dirty="0"/>
              <a:t>, Project Coordinator</a:t>
            </a:r>
          </a:p>
          <a:p>
            <a:pPr lvl="1">
              <a:buClr>
                <a:srgbClr val="192970"/>
              </a:buClr>
              <a:buFont typeface="Wingdings" pitchFamily="2" charset="2"/>
              <a:buNone/>
            </a:pPr>
            <a:r>
              <a:rPr lang="en-US" altLang="en-US" sz="3200" dirty="0">
                <a:hlinkClick r:id="rId3" tooltip="Indiana Deaf-Blind Services"/>
              </a:rPr>
              <a:t>www.indbservices.org </a:t>
            </a:r>
            <a:endParaRPr lang="en-US" altLang="en-US" sz="3200" dirty="0"/>
          </a:p>
          <a:p>
            <a:pPr lvl="1">
              <a:buClr>
                <a:srgbClr val="192970"/>
              </a:buClr>
              <a:buFont typeface="Wingdings" pitchFamily="2" charset="2"/>
              <a:buNone/>
            </a:pPr>
            <a:r>
              <a:rPr lang="en-US" altLang="en-US" sz="3200" dirty="0">
                <a:hlinkClick r:id="rId4" tooltip="INDB Services"/>
              </a:rPr>
              <a:t>www.facebook.com/INDBServices </a:t>
            </a:r>
            <a:endParaRPr lang="en-US" altLang="en-US" sz="3200" dirty="0"/>
          </a:p>
          <a:p>
            <a:pPr lvl="1">
              <a:buClr>
                <a:srgbClr val="192970"/>
              </a:buClr>
              <a:buFont typeface="Wingdings" pitchFamily="2" charset="2"/>
              <a:buNone/>
            </a:pPr>
            <a:r>
              <a:rPr lang="en-US" altLang="en-US" sz="3200" dirty="0"/>
              <a:t>812.237.2830 </a:t>
            </a:r>
          </a:p>
          <a:p>
            <a:pPr lvl="1">
              <a:buClr>
                <a:srgbClr val="192970"/>
              </a:buClr>
              <a:buFont typeface="Wingdings" pitchFamily="2" charset="2"/>
              <a:buNone/>
            </a:pPr>
            <a:r>
              <a:rPr lang="en-US" altLang="en-US" sz="3200" dirty="0">
                <a:hlinkClick r:id="rId5"/>
              </a:rPr>
              <a:t>DB@indstate.edu </a:t>
            </a:r>
            <a:endParaRPr lang="en-US" altLang="en-US" sz="3200" dirty="0"/>
          </a:p>
          <a:p>
            <a:pPr>
              <a:buFont typeface="Arial" pitchFamily="34" charset="0"/>
              <a:buNone/>
            </a:pPr>
            <a:endParaRPr lang="en-US" alt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idx="4294967295"/>
          </p:nvPr>
        </p:nvSpPr>
        <p:spPr>
          <a:xfrm>
            <a:off x="228600" y="609600"/>
            <a:ext cx="8915400" cy="1143000"/>
          </a:xfrm>
        </p:spPr>
        <p:txBody>
          <a:bodyPr/>
          <a:lstStyle/>
          <a:p>
            <a:pPr algn="l" eaLnBrk="1" hangingPunct="1"/>
            <a:r>
              <a:rPr lang="en-US" altLang="en-US" b="1" dirty="0">
                <a:solidFill>
                  <a:srgbClr val="FFFFCC"/>
                </a:solidFill>
              </a:rPr>
              <a:t> </a:t>
            </a:r>
            <a:r>
              <a:rPr lang="en-US" altLang="en-US" sz="4800" b="1" dirty="0">
                <a:solidFill>
                  <a:schemeClr val="tx1"/>
                </a:solidFill>
              </a:rPr>
              <a:t>Risk Factors</a:t>
            </a:r>
            <a:endParaRPr lang="en-US" altLang="en-US" i="1" dirty="0">
              <a:solidFill>
                <a:srgbClr val="56893E"/>
              </a:solidFill>
            </a:endParaRPr>
          </a:p>
        </p:txBody>
      </p:sp>
      <p:sp>
        <p:nvSpPr>
          <p:cNvPr id="20483" name="Rectangle 3"/>
          <p:cNvSpPr>
            <a:spLocks noGrp="1" noChangeArrowheads="1"/>
          </p:cNvSpPr>
          <p:nvPr>
            <p:ph idx="4294967295"/>
          </p:nvPr>
        </p:nvSpPr>
        <p:spPr>
          <a:xfrm>
            <a:off x="685800" y="1752600"/>
            <a:ext cx="8458200" cy="4572000"/>
          </a:xfrm>
        </p:spPr>
        <p:txBody>
          <a:bodyPr/>
          <a:lstStyle/>
          <a:p>
            <a:pPr eaLnBrk="1" hangingPunct="1">
              <a:lnSpc>
                <a:spcPct val="90000"/>
              </a:lnSpc>
              <a:buClr>
                <a:srgbClr val="192970"/>
              </a:buClr>
            </a:pPr>
            <a:r>
              <a:rPr lang="en-US" altLang="en-US" sz="2800" dirty="0"/>
              <a:t>  </a:t>
            </a:r>
            <a:r>
              <a:rPr lang="en-US" altLang="en-US" sz="3200" dirty="0"/>
              <a:t>Hereditary Syndrome or Disorder</a:t>
            </a:r>
          </a:p>
          <a:p>
            <a:pPr eaLnBrk="1" hangingPunct="1">
              <a:lnSpc>
                <a:spcPct val="90000"/>
              </a:lnSpc>
              <a:buClr>
                <a:srgbClr val="192970"/>
              </a:buClr>
            </a:pPr>
            <a:r>
              <a:rPr lang="en-US" altLang="en-US" sz="3200" dirty="0"/>
              <a:t>  Certain prenatal, perinatal and postnatal  </a:t>
            </a:r>
          </a:p>
          <a:p>
            <a:pPr eaLnBrk="1" hangingPunct="1">
              <a:lnSpc>
                <a:spcPct val="90000"/>
              </a:lnSpc>
              <a:buClr>
                <a:srgbClr val="192970"/>
              </a:buClr>
              <a:buFont typeface="Wingdings" pitchFamily="2" charset="2"/>
              <a:buNone/>
            </a:pPr>
            <a:r>
              <a:rPr lang="en-US" altLang="en-US" sz="3200" dirty="0"/>
              <a:t>      conditions</a:t>
            </a:r>
          </a:p>
          <a:p>
            <a:pPr eaLnBrk="1" hangingPunct="1">
              <a:lnSpc>
                <a:spcPct val="90000"/>
              </a:lnSpc>
              <a:buClr>
                <a:srgbClr val="192970"/>
              </a:buClr>
            </a:pPr>
            <a:r>
              <a:rPr lang="en-US" altLang="en-US" sz="3200" dirty="0"/>
              <a:t>  Premature (preterm) birth</a:t>
            </a:r>
          </a:p>
          <a:p>
            <a:pPr eaLnBrk="1" hangingPunct="1">
              <a:lnSpc>
                <a:spcPct val="90000"/>
              </a:lnSpc>
              <a:buClr>
                <a:srgbClr val="192970"/>
              </a:buClr>
            </a:pPr>
            <a:r>
              <a:rPr lang="en-US" altLang="en-US" sz="3200" dirty="0"/>
              <a:t>  Severe head injury</a:t>
            </a:r>
          </a:p>
          <a:p>
            <a:pPr eaLnBrk="1" hangingPunct="1">
              <a:lnSpc>
                <a:spcPct val="90000"/>
              </a:lnSpc>
              <a:buClr>
                <a:srgbClr val="192970"/>
              </a:buClr>
            </a:pPr>
            <a:r>
              <a:rPr lang="en-US" altLang="en-US" sz="3200" dirty="0"/>
              <a:t>  Trauma to the eye and ear</a:t>
            </a:r>
          </a:p>
          <a:p>
            <a:pPr eaLnBrk="1" hangingPunct="1">
              <a:lnSpc>
                <a:spcPct val="90000"/>
              </a:lnSpc>
              <a:buClr>
                <a:srgbClr val="192970"/>
              </a:buClr>
            </a:pPr>
            <a:r>
              <a:rPr lang="en-US" altLang="en-US" sz="3200" dirty="0"/>
              <a:t>  Multiple disabilities</a:t>
            </a:r>
          </a:p>
          <a:p>
            <a:pPr eaLnBrk="1" hangingPunct="1">
              <a:lnSpc>
                <a:spcPct val="90000"/>
              </a:lnSpc>
              <a:buClr>
                <a:srgbClr val="192970"/>
              </a:buClr>
            </a:pPr>
            <a:r>
              <a:rPr lang="en-US" altLang="en-US" sz="3200" dirty="0"/>
              <a:t>  Family History of vision and/or hearing loss</a:t>
            </a:r>
          </a:p>
          <a:p>
            <a:pPr eaLnBrk="1" hangingPunct="1">
              <a:lnSpc>
                <a:spcPct val="90000"/>
              </a:lnSpc>
              <a:buFont typeface="Wingdings" pitchFamily="2" charset="2"/>
              <a:buNone/>
            </a:pPr>
            <a:endParaRPr lang="en-US" altLang="en-US" sz="2800" dirty="0"/>
          </a:p>
        </p:txBody>
      </p:sp>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Risk List for Infants and Toddlers</a:t>
            </a:r>
          </a:p>
        </p:txBody>
      </p:sp>
      <p:sp>
        <p:nvSpPr>
          <p:cNvPr id="3" name="Content Placeholder 2" hidden="1"/>
          <p:cNvSpPr>
            <a:spLocks noGrp="1"/>
          </p:cNvSpPr>
          <p:nvPr>
            <p:ph idx="1"/>
          </p:nvPr>
        </p:nvSpPr>
        <p:spPr>
          <a:xfrm>
            <a:off x="217488" y="685800"/>
            <a:ext cx="7953375" cy="5432425"/>
          </a:xfrm>
        </p:spPr>
        <p:txBody>
          <a:bodyPr/>
          <a:lstStyle/>
          <a:p>
            <a:r>
              <a:rPr lang="en-US" sz="1400" dirty="0"/>
              <a:t>Risk List for Combined Vision and Hearing Loss in Infants and Toddlers Associated Etiologies with Corresponding ICD-9 Codes  (ICD-10 Codes replaced ICD-9 in October 2015)</a:t>
            </a:r>
          </a:p>
          <a:p>
            <a:r>
              <a:rPr lang="en-US" sz="1400" dirty="0"/>
              <a:t>This list has been developed for use by Part C Service Coordinators in identifying children who are eligible for referral to their state’s deaf-blind project. When one or more of the conditions in the tables below are present in infants and toddlers who have been determined eligible for     Part C services, or who are being evaluated for eligibility, it is important that Service Coordinators work closely with families, early intervention providers and medical professionals to obtain accurate vision and hearing evaluations. These evaluations should include functional vision and hearing assessments in addition to medical assessments.  Referring a child birth through two years of age to the state deaf-blind project begins the process of determining whether the child is considered deaf-blind. It is important to remember that deaf-blindness encompasses a wide diversity of children and conditions. The term describes any combination of vision and hearing loss that negatively impacts a child’s ability to access environmental information, communicate and interact with others. Only a small percentage of children considered deaf-blind are totally deaf and blind. Most have varying degrees of residual vision and hearing and over 90% have additional disabilities.  Referral to a state deaf-blind project allows for children who qualify as deaf-blind to be counted in an annual National Child Count that is shared with Project Directors from the Office of Special Education (OSEP) Technical Assistance &amp; Dissemination Network. Referral also qualifies early intervention providers and families to receive a variety of technical assistance services, including print and web resources, family support and consultation with experts on effective early intervention practices for children birth through two who have conditions that affect both hearing and vision.</a:t>
            </a:r>
          </a:p>
        </p:txBody>
      </p:sp>
      <p:pic>
        <p:nvPicPr>
          <p:cNvPr id="21506" name="Picture 1" descr=" Snapshot of the document from NCDB that lists etiologies of deaf-blindness with their associated ICD-10 Codes. See document here: https://nationaldb.org/materials/page/1967/8" title="Risk List for Infants and Toddlers">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8" y="1006475"/>
            <a:ext cx="870902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3C06187-071C-4FC9-ABF0-FA4E5F99E804}"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685800" y="533400"/>
            <a:ext cx="8001000" cy="990600"/>
          </a:xfrm>
        </p:spPr>
        <p:txBody>
          <a:bodyPr/>
          <a:lstStyle/>
          <a:p>
            <a:pPr eaLnBrk="1" hangingPunct="1"/>
            <a:r>
              <a:rPr lang="en-US" altLang="en-US" b="1" dirty="0"/>
              <a:t>Prenatal Conditions (1 of 2)</a:t>
            </a:r>
            <a:endParaRPr lang="en-US" altLang="en-US" dirty="0">
              <a:solidFill>
                <a:schemeClr val="folHlink"/>
              </a:solidFill>
            </a:endParaRPr>
          </a:p>
        </p:txBody>
      </p:sp>
      <p:sp>
        <p:nvSpPr>
          <p:cNvPr id="16387" name="Rectangle 3"/>
          <p:cNvSpPr>
            <a:spLocks noGrp="1" noChangeArrowheads="1"/>
          </p:cNvSpPr>
          <p:nvPr>
            <p:ph idx="1"/>
          </p:nvPr>
        </p:nvSpPr>
        <p:spPr>
          <a:xfrm>
            <a:off x="1600200" y="1295400"/>
            <a:ext cx="7239000" cy="4495800"/>
          </a:xfrm>
        </p:spPr>
        <p:txBody>
          <a:bodyPr/>
          <a:lstStyle/>
          <a:p>
            <a:pPr eaLnBrk="1" hangingPunct="1">
              <a:lnSpc>
                <a:spcPct val="90000"/>
              </a:lnSpc>
              <a:buClr>
                <a:srgbClr val="9EAD2B"/>
              </a:buClr>
              <a:defRPr/>
            </a:pPr>
            <a:r>
              <a:rPr lang="en-US" altLang="en-US" sz="3200" dirty="0"/>
              <a:t> </a:t>
            </a:r>
            <a:r>
              <a:rPr lang="en-US" altLang="en-US" sz="3200" b="1" dirty="0"/>
              <a:t>Maternal Infections </a:t>
            </a:r>
          </a:p>
          <a:p>
            <a:pPr>
              <a:buFont typeface="Wingdings" pitchFamily="2" charset="2"/>
              <a:buNone/>
              <a:defRPr/>
            </a:pPr>
            <a:r>
              <a:rPr lang="en-US" altLang="en-US" sz="3200" dirty="0"/>
              <a:t>	</a:t>
            </a:r>
            <a:r>
              <a:rPr lang="en-US" altLang="en-US" sz="2800" dirty="0"/>
              <a:t>  </a:t>
            </a:r>
            <a:r>
              <a:rPr lang="en-US" altLang="en-US" sz="3200" i="1" dirty="0"/>
              <a:t>Rubella</a:t>
            </a:r>
            <a:endParaRPr lang="en-US" altLang="en-US" sz="3200" dirty="0"/>
          </a:p>
          <a:p>
            <a:pPr>
              <a:buFont typeface="Wingdings" pitchFamily="2" charset="2"/>
              <a:buNone/>
              <a:defRPr/>
            </a:pPr>
            <a:r>
              <a:rPr lang="en-US" altLang="en-US" sz="3200" i="1" dirty="0"/>
              <a:t>	  Cytomegalovirus (CMV)</a:t>
            </a:r>
            <a:endParaRPr lang="en-US" altLang="en-US" sz="3200" dirty="0"/>
          </a:p>
          <a:p>
            <a:pPr>
              <a:buFont typeface="Wingdings" pitchFamily="2" charset="2"/>
              <a:buNone/>
              <a:defRPr/>
            </a:pPr>
            <a:r>
              <a:rPr lang="en-US" altLang="en-US" sz="3200" i="1" dirty="0"/>
              <a:t>	  Toxoplasmosis</a:t>
            </a:r>
            <a:endParaRPr lang="en-US" altLang="en-US" sz="3200" dirty="0"/>
          </a:p>
          <a:p>
            <a:pPr>
              <a:buFont typeface="Wingdings" pitchFamily="2" charset="2"/>
              <a:buNone/>
              <a:defRPr/>
            </a:pPr>
            <a:r>
              <a:rPr lang="en-US" altLang="en-US" sz="3200" i="1" dirty="0"/>
              <a:t>	  Herpes</a:t>
            </a:r>
            <a:endParaRPr lang="en-US" altLang="en-US" sz="3200" dirty="0"/>
          </a:p>
          <a:p>
            <a:pPr>
              <a:buFont typeface="Wingdings" pitchFamily="2" charset="2"/>
              <a:buNone/>
              <a:defRPr/>
            </a:pPr>
            <a:r>
              <a:rPr lang="en-US" altLang="en-US" sz="3200" i="1" dirty="0"/>
              <a:t>	  Syphilis</a:t>
            </a:r>
            <a:endParaRPr lang="en-US" altLang="en-US" sz="3200" dirty="0"/>
          </a:p>
          <a:p>
            <a:pPr>
              <a:buClr>
                <a:srgbClr val="9EAD2B"/>
              </a:buClr>
              <a:defRPr/>
            </a:pPr>
            <a:r>
              <a:rPr lang="en-US" altLang="en-US" sz="3600" b="1" dirty="0"/>
              <a:t> </a:t>
            </a:r>
            <a:r>
              <a:rPr lang="en-US" altLang="en-US" sz="3200" b="1" dirty="0"/>
              <a:t>Prenatal infant exposure to drugs </a:t>
            </a:r>
          </a:p>
          <a:p>
            <a:pPr>
              <a:buClr>
                <a:srgbClr val="9EAD2B"/>
              </a:buClr>
              <a:buFont typeface="Wingdings" pitchFamily="2" charset="2"/>
              <a:buNone/>
              <a:defRPr/>
            </a:pPr>
            <a:r>
              <a:rPr lang="en-US" altLang="en-US" sz="3200" b="1" dirty="0"/>
              <a:t>     or alcohol</a:t>
            </a:r>
            <a:endParaRPr lang="en-US" altLang="en-US" sz="3600" dirty="0"/>
          </a:p>
          <a:p>
            <a:pPr eaLnBrk="1" hangingPunct="1">
              <a:lnSpc>
                <a:spcPct val="90000"/>
              </a:lnSpc>
              <a:buClr>
                <a:srgbClr val="56893E"/>
              </a:buClr>
              <a:buFont typeface="Wingdings" pitchFamily="2" charset="2"/>
              <a:buNone/>
              <a:defRPr/>
            </a:pPr>
            <a:endParaRPr lang="en-US" altLang="en-US" sz="3600"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685800" y="381000"/>
            <a:ext cx="8001000" cy="990600"/>
          </a:xfrm>
        </p:spPr>
        <p:txBody>
          <a:bodyPr/>
          <a:lstStyle/>
          <a:p>
            <a:pPr eaLnBrk="1" hangingPunct="1"/>
            <a:r>
              <a:rPr lang="en-US" altLang="en-US" b="1" dirty="0"/>
              <a:t>Perinatal Conditions (2 of 2)</a:t>
            </a:r>
            <a:endParaRPr lang="en-US" altLang="en-US" dirty="0">
              <a:solidFill>
                <a:schemeClr val="folHlink"/>
              </a:solidFill>
            </a:endParaRPr>
          </a:p>
        </p:txBody>
      </p:sp>
      <p:sp>
        <p:nvSpPr>
          <p:cNvPr id="23555" name="Rectangle 3"/>
          <p:cNvSpPr>
            <a:spLocks noGrp="1" noChangeArrowheads="1"/>
          </p:cNvSpPr>
          <p:nvPr>
            <p:ph idx="1"/>
          </p:nvPr>
        </p:nvSpPr>
        <p:spPr>
          <a:xfrm>
            <a:off x="1600200" y="1295400"/>
            <a:ext cx="7239000" cy="4495800"/>
          </a:xfrm>
        </p:spPr>
        <p:txBody>
          <a:bodyPr/>
          <a:lstStyle/>
          <a:p>
            <a:pPr eaLnBrk="1" hangingPunct="1">
              <a:lnSpc>
                <a:spcPct val="90000"/>
              </a:lnSpc>
              <a:buClr>
                <a:srgbClr val="9EAD2B"/>
              </a:buClr>
            </a:pPr>
            <a:r>
              <a:rPr lang="en-US" altLang="en-US" sz="3200" dirty="0"/>
              <a:t> Low Apgar scores </a:t>
            </a:r>
          </a:p>
          <a:p>
            <a:pPr eaLnBrk="1" hangingPunct="1">
              <a:lnSpc>
                <a:spcPct val="90000"/>
              </a:lnSpc>
              <a:buClr>
                <a:srgbClr val="9EAD2B"/>
              </a:buClr>
              <a:buFontTx/>
              <a:buNone/>
            </a:pPr>
            <a:r>
              <a:rPr lang="en-US" altLang="en-US" sz="3200" dirty="0"/>
              <a:t>     </a:t>
            </a:r>
            <a:r>
              <a:rPr lang="en-US" altLang="en-US" sz="2800" dirty="0"/>
              <a:t>1-4 at 1 minute or 0-6 at 5 minutes</a:t>
            </a:r>
            <a:endParaRPr lang="en-US" altLang="en-US" sz="3600" dirty="0"/>
          </a:p>
          <a:p>
            <a:pPr eaLnBrk="1" hangingPunct="1">
              <a:lnSpc>
                <a:spcPct val="90000"/>
              </a:lnSpc>
              <a:buClr>
                <a:srgbClr val="9EAD2B"/>
              </a:buClr>
            </a:pPr>
            <a:r>
              <a:rPr lang="en-US" altLang="en-US" sz="3200" dirty="0"/>
              <a:t> </a:t>
            </a:r>
            <a:r>
              <a:rPr lang="en-US" altLang="en-US" sz="3200" dirty="0" err="1"/>
              <a:t>Hyperbilirubin</a:t>
            </a:r>
            <a:r>
              <a:rPr lang="en-US" altLang="en-US" sz="3200" dirty="0"/>
              <a:t> (jaundice) requiring </a:t>
            </a:r>
          </a:p>
          <a:p>
            <a:pPr eaLnBrk="1" hangingPunct="1">
              <a:lnSpc>
                <a:spcPct val="90000"/>
              </a:lnSpc>
              <a:buClr>
                <a:srgbClr val="9EAD2B"/>
              </a:buClr>
              <a:buFont typeface="Wingdings" pitchFamily="2" charset="2"/>
              <a:buNone/>
            </a:pPr>
            <a:r>
              <a:rPr lang="en-US" altLang="en-US" sz="3200" dirty="0"/>
              <a:t>     transfusion</a:t>
            </a:r>
          </a:p>
          <a:p>
            <a:pPr eaLnBrk="1" hangingPunct="1">
              <a:lnSpc>
                <a:spcPct val="90000"/>
              </a:lnSpc>
              <a:buClr>
                <a:srgbClr val="9EAD2B"/>
              </a:buClr>
            </a:pPr>
            <a:r>
              <a:rPr lang="en-US" altLang="en-US" sz="3200" dirty="0"/>
              <a:t> Mechanical ventilation for longer  </a:t>
            </a:r>
          </a:p>
          <a:p>
            <a:pPr eaLnBrk="1" hangingPunct="1">
              <a:lnSpc>
                <a:spcPct val="90000"/>
              </a:lnSpc>
              <a:buClr>
                <a:srgbClr val="9EAD2B"/>
              </a:buClr>
              <a:buFont typeface="Wingdings" pitchFamily="2" charset="2"/>
              <a:buNone/>
            </a:pPr>
            <a:r>
              <a:rPr lang="en-US" altLang="en-US" sz="3200" dirty="0"/>
              <a:t>     than 5 days</a:t>
            </a:r>
          </a:p>
          <a:p>
            <a:pPr eaLnBrk="1" hangingPunct="1">
              <a:lnSpc>
                <a:spcPct val="90000"/>
              </a:lnSpc>
              <a:buClr>
                <a:srgbClr val="9EAD2B"/>
              </a:buClr>
            </a:pPr>
            <a:r>
              <a:rPr lang="en-US" altLang="en-US" sz="3200" dirty="0"/>
              <a:t> Preterm Birth</a:t>
            </a:r>
          </a:p>
          <a:p>
            <a:pPr eaLnBrk="1" hangingPunct="1">
              <a:lnSpc>
                <a:spcPct val="90000"/>
              </a:lnSpc>
              <a:buClr>
                <a:srgbClr val="9EAD2B"/>
              </a:buClr>
            </a:pPr>
            <a:r>
              <a:rPr lang="en-US" altLang="en-US" sz="3200" dirty="0"/>
              <a:t> Infection or illness shortly after birth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457200" y="338138"/>
            <a:ext cx="8229600" cy="1109662"/>
          </a:xfrm>
        </p:spPr>
        <p:txBody>
          <a:bodyPr/>
          <a:lstStyle/>
          <a:p>
            <a:pPr eaLnBrk="1" hangingPunct="1"/>
            <a:r>
              <a:rPr lang="en-US" altLang="en-US" dirty="0"/>
              <a:t>  </a:t>
            </a:r>
            <a:r>
              <a:rPr lang="en-US" altLang="en-US" b="1" dirty="0"/>
              <a:t>Prematurity</a:t>
            </a:r>
          </a:p>
        </p:txBody>
      </p:sp>
      <p:sp>
        <p:nvSpPr>
          <p:cNvPr id="24579" name="Rectangle 3"/>
          <p:cNvSpPr>
            <a:spLocks noGrp="1" noChangeArrowheads="1"/>
          </p:cNvSpPr>
          <p:nvPr>
            <p:ph idx="1"/>
          </p:nvPr>
        </p:nvSpPr>
        <p:spPr>
          <a:xfrm>
            <a:off x="1524000" y="1600200"/>
            <a:ext cx="7315200" cy="3886200"/>
          </a:xfrm>
        </p:spPr>
        <p:txBody>
          <a:bodyPr/>
          <a:lstStyle/>
          <a:p>
            <a:pPr eaLnBrk="1" hangingPunct="1">
              <a:buClr>
                <a:srgbClr val="9EAD2B"/>
              </a:buClr>
            </a:pPr>
            <a:r>
              <a:rPr lang="en-US" altLang="en-US" sz="3200" dirty="0">
                <a:solidFill>
                  <a:schemeClr val="tx1"/>
                </a:solidFill>
              </a:rPr>
              <a:t> Birthweight &lt; than 1500 grams (3.3lbs)</a:t>
            </a:r>
          </a:p>
          <a:p>
            <a:pPr eaLnBrk="1" hangingPunct="1">
              <a:buClr>
                <a:srgbClr val="9EAD2B"/>
              </a:buClr>
            </a:pPr>
            <a:r>
              <a:rPr lang="en-US" altLang="en-US" sz="3200" dirty="0">
                <a:solidFill>
                  <a:schemeClr val="tx1"/>
                </a:solidFill>
              </a:rPr>
              <a:t> Retinopathy of prematurity</a:t>
            </a:r>
          </a:p>
          <a:p>
            <a:pPr eaLnBrk="1" hangingPunct="1">
              <a:buClr>
                <a:srgbClr val="9EAD2B"/>
              </a:buClr>
            </a:pPr>
            <a:r>
              <a:rPr lang="en-US" altLang="en-US" sz="3200" dirty="0">
                <a:solidFill>
                  <a:schemeClr val="tx1"/>
                </a:solidFill>
              </a:rPr>
              <a:t> Preterm birth, exposed to oxygen</a:t>
            </a:r>
          </a:p>
          <a:p>
            <a:pPr eaLnBrk="1" hangingPunct="1">
              <a:buClr>
                <a:srgbClr val="9EAD2B"/>
              </a:buClr>
            </a:pPr>
            <a:r>
              <a:rPr lang="en-US" altLang="en-US" sz="3200" dirty="0">
                <a:solidFill>
                  <a:schemeClr val="tx1"/>
                </a:solidFill>
              </a:rPr>
              <a:t> On ventilator longer than 5 days</a:t>
            </a:r>
          </a:p>
          <a:p>
            <a:pPr eaLnBrk="1" hangingPunct="1">
              <a:buClr>
                <a:srgbClr val="9EAD2B"/>
              </a:buClr>
            </a:pPr>
            <a:r>
              <a:rPr lang="en-US" altLang="en-US" sz="3200" dirty="0">
                <a:solidFill>
                  <a:schemeClr val="tx1"/>
                </a:solidFill>
              </a:rPr>
              <a:t> Elevated bilirubin requiring transfusion</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85800" y="381000"/>
            <a:ext cx="7924800" cy="1066800"/>
          </a:xfrm>
        </p:spPr>
        <p:txBody>
          <a:bodyPr/>
          <a:lstStyle/>
          <a:p>
            <a:pPr eaLnBrk="1" hangingPunct="1"/>
            <a:r>
              <a:rPr lang="en-US" altLang="en-US" b="1" dirty="0"/>
              <a:t>Postnatal Conditions (1 of 2)</a:t>
            </a:r>
            <a:endParaRPr lang="en-US" altLang="en-US" dirty="0"/>
          </a:p>
        </p:txBody>
      </p:sp>
      <p:sp>
        <p:nvSpPr>
          <p:cNvPr id="25603" name="Rectangle 3"/>
          <p:cNvSpPr>
            <a:spLocks noGrp="1" noChangeArrowheads="1"/>
          </p:cNvSpPr>
          <p:nvPr>
            <p:ph idx="1"/>
          </p:nvPr>
        </p:nvSpPr>
        <p:spPr>
          <a:xfrm>
            <a:off x="1600200" y="1371600"/>
            <a:ext cx="6781800" cy="4419600"/>
          </a:xfrm>
        </p:spPr>
        <p:txBody>
          <a:bodyPr/>
          <a:lstStyle/>
          <a:p>
            <a:pPr eaLnBrk="1" hangingPunct="1">
              <a:buClr>
                <a:srgbClr val="9EAD2B"/>
              </a:buClr>
            </a:pPr>
            <a:r>
              <a:rPr lang="en-US" altLang="en-US" sz="3200" dirty="0"/>
              <a:t> Syndrome associated with hearing</a:t>
            </a:r>
          </a:p>
          <a:p>
            <a:pPr eaLnBrk="1" hangingPunct="1">
              <a:buClr>
                <a:srgbClr val="9EAD2B"/>
              </a:buClr>
              <a:buFont typeface="Wingdings" pitchFamily="2" charset="2"/>
              <a:buNone/>
            </a:pPr>
            <a:r>
              <a:rPr lang="en-US" altLang="en-US" sz="3200" dirty="0"/>
              <a:t>     loss and/or visual impairment</a:t>
            </a:r>
          </a:p>
          <a:p>
            <a:pPr eaLnBrk="1" hangingPunct="1">
              <a:buClr>
                <a:srgbClr val="9EAD2B"/>
              </a:buClr>
            </a:pPr>
            <a:r>
              <a:rPr lang="en-US" altLang="en-US" sz="3200" dirty="0"/>
              <a:t> Meningitis or encephalitis</a:t>
            </a:r>
          </a:p>
          <a:p>
            <a:pPr eaLnBrk="1" hangingPunct="1">
              <a:buClr>
                <a:srgbClr val="9EAD2B"/>
              </a:buClr>
            </a:pPr>
            <a:r>
              <a:rPr lang="en-US" altLang="en-US" sz="3200" dirty="0"/>
              <a:t> Hydrocephalus/hydrocephaly</a:t>
            </a:r>
          </a:p>
          <a:p>
            <a:pPr eaLnBrk="1" hangingPunct="1">
              <a:buClr>
                <a:srgbClr val="9EAD2B"/>
              </a:buClr>
            </a:pPr>
            <a:r>
              <a:rPr lang="en-US" altLang="en-US" sz="3200" dirty="0"/>
              <a:t> </a:t>
            </a:r>
            <a:r>
              <a:rPr lang="en-US" altLang="en-US" sz="3200" dirty="0" err="1"/>
              <a:t>Cranio</a:t>
            </a:r>
            <a:r>
              <a:rPr lang="en-US" altLang="en-US" sz="3200" dirty="0"/>
              <a:t>-facial abnormalities </a:t>
            </a:r>
          </a:p>
          <a:p>
            <a:pPr eaLnBrk="1" hangingPunct="1">
              <a:buClr>
                <a:srgbClr val="9EAD2B"/>
              </a:buClr>
            </a:pPr>
            <a:r>
              <a:rPr lang="en-US" altLang="en-US" sz="3200" dirty="0"/>
              <a:t> Cerebral palsy or other neurological</a:t>
            </a:r>
          </a:p>
          <a:p>
            <a:pPr eaLnBrk="1" hangingPunct="1">
              <a:buClr>
                <a:srgbClr val="56893E"/>
              </a:buClr>
              <a:buFont typeface="Wingdings" pitchFamily="2" charset="2"/>
              <a:buNone/>
            </a:pPr>
            <a:r>
              <a:rPr lang="en-US" altLang="en-US" sz="3200" dirty="0"/>
              <a:t>     disorders</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685800" y="533400"/>
            <a:ext cx="8001000" cy="838200"/>
          </a:xfrm>
        </p:spPr>
        <p:txBody>
          <a:bodyPr/>
          <a:lstStyle/>
          <a:p>
            <a:pPr eaLnBrk="1" hangingPunct="1"/>
            <a:r>
              <a:rPr lang="en-US" altLang="en-US" b="1" dirty="0"/>
              <a:t>Postnatal Conditions (2 of 2)</a:t>
            </a:r>
            <a:endParaRPr lang="en-US" altLang="en-US" dirty="0">
              <a:solidFill>
                <a:schemeClr val="tx1"/>
              </a:solidFill>
            </a:endParaRPr>
          </a:p>
        </p:txBody>
      </p:sp>
      <p:sp>
        <p:nvSpPr>
          <p:cNvPr id="26627" name="Rectangle 3"/>
          <p:cNvSpPr>
            <a:spLocks noGrp="1" noChangeArrowheads="1"/>
          </p:cNvSpPr>
          <p:nvPr>
            <p:ph idx="1"/>
          </p:nvPr>
        </p:nvSpPr>
        <p:spPr>
          <a:xfrm>
            <a:off x="1676400" y="1828800"/>
            <a:ext cx="6629400" cy="3886200"/>
          </a:xfrm>
        </p:spPr>
        <p:txBody>
          <a:bodyPr/>
          <a:lstStyle/>
          <a:p>
            <a:pPr eaLnBrk="1" hangingPunct="1">
              <a:lnSpc>
                <a:spcPct val="90000"/>
              </a:lnSpc>
              <a:buClr>
                <a:srgbClr val="9EAD2B"/>
              </a:buClr>
            </a:pPr>
            <a:r>
              <a:rPr lang="en-US" altLang="en-US" sz="3200" dirty="0"/>
              <a:t> </a:t>
            </a:r>
            <a:r>
              <a:rPr lang="en-US" altLang="en-US" sz="3600" dirty="0"/>
              <a:t>Brain disorders, brain tumors or malformations of the brain </a:t>
            </a:r>
          </a:p>
          <a:p>
            <a:pPr eaLnBrk="1" hangingPunct="1">
              <a:lnSpc>
                <a:spcPct val="90000"/>
              </a:lnSpc>
              <a:buClr>
                <a:srgbClr val="9EAD2B"/>
              </a:buClr>
            </a:pPr>
            <a:r>
              <a:rPr lang="en-US" altLang="en-US" sz="3600" dirty="0"/>
              <a:t> Loss of oxygen to the brain</a:t>
            </a:r>
          </a:p>
          <a:p>
            <a:pPr eaLnBrk="1" hangingPunct="1">
              <a:lnSpc>
                <a:spcPct val="90000"/>
              </a:lnSpc>
              <a:buClr>
                <a:srgbClr val="9EAD2B"/>
              </a:buClr>
            </a:pPr>
            <a:r>
              <a:rPr lang="en-US" altLang="en-US" sz="3600" dirty="0"/>
              <a:t> Severe head trauma</a:t>
            </a:r>
          </a:p>
          <a:p>
            <a:pPr eaLnBrk="1" hangingPunct="1">
              <a:lnSpc>
                <a:spcPct val="90000"/>
              </a:lnSpc>
              <a:buClr>
                <a:srgbClr val="9EAD2B"/>
              </a:buClr>
            </a:pPr>
            <a:r>
              <a:rPr lang="en-US" altLang="en-US" sz="3600" dirty="0"/>
              <a:t> Prolonged fever</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685800" y="152400"/>
            <a:ext cx="7848600" cy="990600"/>
          </a:xfrm>
        </p:spPr>
        <p:txBody>
          <a:bodyPr/>
          <a:lstStyle/>
          <a:p>
            <a:pPr eaLnBrk="1" hangingPunct="1"/>
            <a:r>
              <a:rPr lang="en-US" altLang="en-US" b="1" dirty="0"/>
              <a:t>Red Flag Terms</a:t>
            </a:r>
          </a:p>
        </p:txBody>
      </p:sp>
      <p:sp>
        <p:nvSpPr>
          <p:cNvPr id="21507" name="Rectangle 3"/>
          <p:cNvSpPr>
            <a:spLocks noGrp="1" noChangeArrowheads="1"/>
          </p:cNvSpPr>
          <p:nvPr>
            <p:ph idx="1"/>
          </p:nvPr>
        </p:nvSpPr>
        <p:spPr>
          <a:xfrm>
            <a:off x="1524000" y="1143000"/>
            <a:ext cx="6858000" cy="4648200"/>
          </a:xfrm>
        </p:spPr>
        <p:txBody>
          <a:bodyPr/>
          <a:lstStyle/>
          <a:p>
            <a:pPr eaLnBrk="1" hangingPunct="1">
              <a:lnSpc>
                <a:spcPct val="90000"/>
              </a:lnSpc>
              <a:buClr>
                <a:schemeClr val="accent4">
                  <a:lumMod val="75000"/>
                </a:schemeClr>
              </a:buClr>
              <a:defRPr/>
            </a:pPr>
            <a:r>
              <a:rPr lang="en-US" altLang="en-US" sz="3600" dirty="0"/>
              <a:t> Anoxia, asphyxia, hypoxia</a:t>
            </a:r>
          </a:p>
          <a:p>
            <a:pPr eaLnBrk="1" hangingPunct="1">
              <a:lnSpc>
                <a:spcPct val="90000"/>
              </a:lnSpc>
              <a:buClr>
                <a:schemeClr val="accent4">
                  <a:lumMod val="75000"/>
                </a:schemeClr>
              </a:buClr>
              <a:defRPr/>
            </a:pPr>
            <a:r>
              <a:rPr lang="en-US" altLang="en-US" sz="3600" dirty="0"/>
              <a:t> Atresia</a:t>
            </a:r>
          </a:p>
          <a:p>
            <a:pPr eaLnBrk="1" hangingPunct="1">
              <a:lnSpc>
                <a:spcPct val="90000"/>
              </a:lnSpc>
              <a:buClr>
                <a:schemeClr val="accent4">
                  <a:lumMod val="75000"/>
                </a:schemeClr>
              </a:buClr>
              <a:defRPr/>
            </a:pPr>
            <a:r>
              <a:rPr lang="en-US" altLang="en-US" sz="3600" dirty="0"/>
              <a:t> Cerebral hemorrhage</a:t>
            </a:r>
          </a:p>
          <a:p>
            <a:pPr eaLnBrk="1" hangingPunct="1">
              <a:lnSpc>
                <a:spcPct val="90000"/>
              </a:lnSpc>
              <a:buClr>
                <a:schemeClr val="accent4">
                  <a:lumMod val="75000"/>
                </a:schemeClr>
              </a:buClr>
              <a:defRPr/>
            </a:pPr>
            <a:r>
              <a:rPr lang="en-US" altLang="en-US" sz="3600" dirty="0"/>
              <a:t> Cerebral palsy</a:t>
            </a:r>
          </a:p>
          <a:p>
            <a:pPr eaLnBrk="1" hangingPunct="1">
              <a:lnSpc>
                <a:spcPct val="90000"/>
              </a:lnSpc>
              <a:buClr>
                <a:schemeClr val="accent4">
                  <a:lumMod val="75000"/>
                </a:schemeClr>
              </a:buClr>
              <a:defRPr/>
            </a:pPr>
            <a:r>
              <a:rPr lang="en-US" altLang="en-US" sz="3600" dirty="0"/>
              <a:t> Ischemia</a:t>
            </a:r>
          </a:p>
          <a:p>
            <a:pPr eaLnBrk="1" hangingPunct="1">
              <a:lnSpc>
                <a:spcPct val="90000"/>
              </a:lnSpc>
              <a:buClr>
                <a:schemeClr val="accent4">
                  <a:lumMod val="75000"/>
                </a:schemeClr>
              </a:buClr>
              <a:defRPr/>
            </a:pPr>
            <a:r>
              <a:rPr lang="en-US" altLang="en-US" sz="3600" dirty="0"/>
              <a:t> Meningitis</a:t>
            </a:r>
          </a:p>
          <a:p>
            <a:pPr eaLnBrk="1" hangingPunct="1">
              <a:lnSpc>
                <a:spcPct val="90000"/>
              </a:lnSpc>
              <a:buClr>
                <a:schemeClr val="accent4">
                  <a:lumMod val="75000"/>
                </a:schemeClr>
              </a:buClr>
              <a:defRPr/>
            </a:pPr>
            <a:r>
              <a:rPr lang="en-US" altLang="en-US" sz="3600" dirty="0"/>
              <a:t> Periventricular damage</a:t>
            </a:r>
          </a:p>
          <a:p>
            <a:pPr eaLnBrk="1" hangingPunct="1">
              <a:lnSpc>
                <a:spcPct val="90000"/>
              </a:lnSpc>
              <a:buClr>
                <a:schemeClr val="accent4">
                  <a:lumMod val="75000"/>
                </a:schemeClr>
              </a:buClr>
              <a:defRPr/>
            </a:pPr>
            <a:r>
              <a:rPr lang="en-US" altLang="en-US" sz="3600" dirty="0"/>
              <a:t> Fetal alcohol </a:t>
            </a:r>
            <a:r>
              <a:rPr lang="en-US" altLang="en-US" sz="3600" dirty="0" err="1"/>
              <a:t>symdrome</a:t>
            </a:r>
            <a:endParaRPr lang="en-US" altLang="en-US" sz="3600" dirty="0"/>
          </a:p>
        </p:txBody>
      </p:sp>
      <p:pic>
        <p:nvPicPr>
          <p:cNvPr id="27652" name="Picture 4" descr="A picture of a red flag. " title="Red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152400"/>
            <a:ext cx="8229600" cy="762000"/>
          </a:xfrm>
        </p:spPr>
        <p:txBody>
          <a:bodyPr/>
          <a:lstStyle/>
          <a:p>
            <a:pPr eaLnBrk="1" hangingPunct="1"/>
            <a:r>
              <a:rPr lang="en-US" altLang="en-US" b="1" dirty="0"/>
              <a:t>Outcomes </a:t>
            </a:r>
          </a:p>
        </p:txBody>
      </p:sp>
      <p:sp>
        <p:nvSpPr>
          <p:cNvPr id="10243" name="Content Placeholder 4"/>
          <p:cNvSpPr>
            <a:spLocks noGrp="1"/>
          </p:cNvSpPr>
          <p:nvPr>
            <p:ph idx="1"/>
          </p:nvPr>
        </p:nvSpPr>
        <p:spPr>
          <a:xfrm>
            <a:off x="1447800" y="990600"/>
            <a:ext cx="7315200" cy="5135563"/>
          </a:xfrm>
        </p:spPr>
        <p:txBody>
          <a:bodyPr/>
          <a:lstStyle/>
          <a:p>
            <a:pPr marL="514350" indent="-514350" eaLnBrk="1" hangingPunct="1">
              <a:buFont typeface="Arial" pitchFamily="34" charset="0"/>
              <a:buNone/>
            </a:pPr>
            <a:r>
              <a:rPr lang="en-US" altLang="en-US" sz="2800" dirty="0">
                <a:latin typeface="Arial" pitchFamily="34" charset="0"/>
                <a:cs typeface="Arial" pitchFamily="34" charset="0"/>
              </a:rPr>
              <a:t>Increased knowledge of</a:t>
            </a:r>
          </a:p>
          <a:p>
            <a:pPr marL="514350" indent="-514350" eaLnBrk="1" hangingPunct="1">
              <a:buClr>
                <a:srgbClr val="192970"/>
              </a:buClr>
              <a:buFont typeface="Calibri" pitchFamily="34" charset="0"/>
              <a:buAutoNum type="arabicPeriod"/>
            </a:pPr>
            <a:r>
              <a:rPr lang="en-US" altLang="en-US" dirty="0">
                <a:latin typeface="Arial" pitchFamily="34" charset="0"/>
                <a:cs typeface="Arial" pitchFamily="34" charset="0"/>
              </a:rPr>
              <a:t>Risk factors associated with combined vision and hearing loss</a:t>
            </a:r>
          </a:p>
          <a:p>
            <a:pPr marL="514350" indent="-514350" eaLnBrk="1" hangingPunct="1">
              <a:buClr>
                <a:srgbClr val="192970"/>
              </a:buClr>
              <a:buFont typeface="Calibri" pitchFamily="34" charset="0"/>
              <a:buAutoNum type="arabicPeriod"/>
            </a:pPr>
            <a:r>
              <a:rPr lang="en-US" altLang="en-US" dirty="0">
                <a:latin typeface="Arial" pitchFamily="34" charset="0"/>
                <a:cs typeface="Arial" pitchFamily="34" charset="0"/>
              </a:rPr>
              <a:t>Impact of combined vision and hearing loss on early development</a:t>
            </a:r>
          </a:p>
          <a:p>
            <a:pPr marL="514350" indent="-514350" eaLnBrk="1" hangingPunct="1">
              <a:buClr>
                <a:srgbClr val="192970"/>
              </a:buClr>
              <a:buFont typeface="Calibri" pitchFamily="34" charset="0"/>
              <a:buAutoNum type="arabicPeriod"/>
            </a:pPr>
            <a:r>
              <a:rPr lang="en-US" altLang="en-US" dirty="0">
                <a:latin typeface="Arial" pitchFamily="34" charset="0"/>
                <a:cs typeface="Arial" pitchFamily="34" charset="0"/>
              </a:rPr>
              <a:t>Key evidence-based practices to improve developmental outcomes </a:t>
            </a:r>
          </a:p>
          <a:p>
            <a:pPr marL="514350" indent="-514350" eaLnBrk="1" hangingPunct="1">
              <a:buClr>
                <a:srgbClr val="192970"/>
              </a:buClr>
              <a:buFont typeface="Calibri" pitchFamily="34" charset="0"/>
              <a:buAutoNum type="arabicPeriod"/>
            </a:pPr>
            <a:r>
              <a:rPr lang="en-US" altLang="en-US" dirty="0">
                <a:latin typeface="Arial" pitchFamily="34" charset="0"/>
                <a:cs typeface="Arial" pitchFamily="34" charset="0"/>
              </a:rPr>
              <a:t>Accommodations &amp; adaptations that promote access to &amp; participation in learning experiences </a:t>
            </a:r>
          </a:p>
          <a:p>
            <a:pPr marL="514350" indent="-514350" eaLnBrk="1" hangingPunct="1">
              <a:buClr>
                <a:srgbClr val="192970"/>
              </a:buClr>
              <a:buFont typeface="Calibri" pitchFamily="34" charset="0"/>
              <a:buAutoNum type="arabicPeriod"/>
            </a:pPr>
            <a:r>
              <a:rPr lang="en-US" altLang="en-US" dirty="0">
                <a:latin typeface="Arial" pitchFamily="34" charset="0"/>
                <a:cs typeface="Arial" pitchFamily="34" charset="0"/>
              </a:rPr>
              <a:t>Strategies to promote movement, exploration, communication, concept development &amp; social interaction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685800" y="152400"/>
            <a:ext cx="7924800" cy="1143000"/>
          </a:xfrm>
        </p:spPr>
        <p:txBody>
          <a:bodyPr/>
          <a:lstStyle/>
          <a:p>
            <a:pPr eaLnBrk="1" hangingPunct="1"/>
            <a:r>
              <a:rPr lang="en-US" altLang="en-US" b="1" dirty="0"/>
              <a:t>Red Flag Comments (1 of 2)</a:t>
            </a:r>
          </a:p>
        </p:txBody>
      </p:sp>
      <p:sp>
        <p:nvSpPr>
          <p:cNvPr id="28675" name="Rectangle 3"/>
          <p:cNvSpPr>
            <a:spLocks noGrp="1" noChangeArrowheads="1"/>
          </p:cNvSpPr>
          <p:nvPr>
            <p:ph idx="1"/>
          </p:nvPr>
        </p:nvSpPr>
        <p:spPr>
          <a:xfrm>
            <a:off x="1752600" y="1371600"/>
            <a:ext cx="7010400" cy="4419600"/>
          </a:xfrm>
        </p:spPr>
        <p:txBody>
          <a:bodyPr/>
          <a:lstStyle/>
          <a:p>
            <a:pPr algn="ctr" eaLnBrk="1" hangingPunct="1">
              <a:lnSpc>
                <a:spcPct val="90000"/>
              </a:lnSpc>
              <a:buFontTx/>
              <a:buNone/>
            </a:pPr>
            <a:r>
              <a:rPr lang="en-US" altLang="en-US" sz="3000" dirty="0"/>
              <a:t>“Sometimes he seems to see things, </a:t>
            </a:r>
          </a:p>
          <a:p>
            <a:pPr algn="ctr" eaLnBrk="1" hangingPunct="1">
              <a:lnSpc>
                <a:spcPct val="90000"/>
              </a:lnSpc>
              <a:buFontTx/>
              <a:buNone/>
            </a:pPr>
            <a:r>
              <a:rPr lang="en-US" altLang="en-US" sz="3000" dirty="0"/>
              <a:t>other times, he doesn’t.”</a:t>
            </a:r>
          </a:p>
          <a:p>
            <a:pPr algn="ctr" eaLnBrk="1" hangingPunct="1">
              <a:lnSpc>
                <a:spcPct val="90000"/>
              </a:lnSpc>
              <a:buFontTx/>
              <a:buNone/>
            </a:pPr>
            <a:endParaRPr lang="en-US" altLang="en-US" sz="1200" dirty="0"/>
          </a:p>
          <a:p>
            <a:pPr algn="ctr" eaLnBrk="1" hangingPunct="1">
              <a:lnSpc>
                <a:spcPct val="90000"/>
              </a:lnSpc>
              <a:buFontTx/>
              <a:buNone/>
            </a:pPr>
            <a:endParaRPr lang="en-US" altLang="en-US" sz="1200" dirty="0"/>
          </a:p>
          <a:p>
            <a:pPr algn="ctr" eaLnBrk="1" hangingPunct="1">
              <a:lnSpc>
                <a:spcPct val="90000"/>
              </a:lnSpc>
              <a:buFontTx/>
              <a:buNone/>
            </a:pPr>
            <a:r>
              <a:rPr lang="en-US" altLang="en-US" sz="3000" dirty="0"/>
              <a:t>“</a:t>
            </a:r>
            <a:r>
              <a:rPr lang="en-US" altLang="en-US" sz="3000" i="1" dirty="0"/>
              <a:t>She has a syndrome called CHARGE, </a:t>
            </a:r>
          </a:p>
          <a:p>
            <a:pPr algn="ctr" eaLnBrk="1" hangingPunct="1">
              <a:lnSpc>
                <a:spcPct val="90000"/>
              </a:lnSpc>
              <a:buFontTx/>
              <a:buNone/>
            </a:pPr>
            <a:r>
              <a:rPr lang="en-US" altLang="en-US" sz="3000" i="1" dirty="0"/>
              <a:t>but the eye doctor said her vision is fine</a:t>
            </a:r>
            <a:r>
              <a:rPr lang="en-US" altLang="en-US" sz="3000" dirty="0"/>
              <a:t>.”</a:t>
            </a:r>
          </a:p>
          <a:p>
            <a:pPr algn="ctr" eaLnBrk="1" hangingPunct="1">
              <a:lnSpc>
                <a:spcPct val="90000"/>
              </a:lnSpc>
              <a:buFontTx/>
              <a:buNone/>
            </a:pPr>
            <a:endParaRPr lang="en-US" altLang="en-US" sz="1200" dirty="0"/>
          </a:p>
          <a:p>
            <a:pPr algn="ctr" eaLnBrk="1" hangingPunct="1">
              <a:lnSpc>
                <a:spcPct val="90000"/>
              </a:lnSpc>
              <a:buFontTx/>
              <a:buNone/>
            </a:pPr>
            <a:endParaRPr lang="en-US" altLang="en-US" sz="1200" dirty="0"/>
          </a:p>
          <a:p>
            <a:pPr algn="ctr" eaLnBrk="1" hangingPunct="1">
              <a:lnSpc>
                <a:spcPct val="90000"/>
              </a:lnSpc>
              <a:buFontTx/>
              <a:buNone/>
            </a:pPr>
            <a:r>
              <a:rPr lang="en-US" altLang="en-US" sz="3000" dirty="0"/>
              <a:t>“This little guy spent two months </a:t>
            </a:r>
          </a:p>
          <a:p>
            <a:pPr algn="ctr" eaLnBrk="1" hangingPunct="1">
              <a:lnSpc>
                <a:spcPct val="90000"/>
              </a:lnSpc>
              <a:buFontTx/>
              <a:buNone/>
            </a:pPr>
            <a:r>
              <a:rPr lang="en-US" altLang="en-US" sz="3000" dirty="0"/>
              <a:t>  in the NICU and his records say that </a:t>
            </a:r>
          </a:p>
          <a:p>
            <a:pPr algn="ctr" eaLnBrk="1" hangingPunct="1">
              <a:lnSpc>
                <a:spcPct val="90000"/>
              </a:lnSpc>
              <a:buFontTx/>
              <a:buNone/>
            </a:pPr>
            <a:r>
              <a:rPr lang="en-US" altLang="en-US" sz="3000" dirty="0"/>
              <a:t>he lost oxygen at birth.” </a:t>
            </a:r>
          </a:p>
        </p:txBody>
      </p:sp>
      <p:pic>
        <p:nvPicPr>
          <p:cNvPr id="28676" name="Picture 5" descr="A picture of a red flag. " title="Red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685800" y="152400"/>
            <a:ext cx="7924800" cy="1371600"/>
          </a:xfrm>
        </p:spPr>
        <p:txBody>
          <a:bodyPr/>
          <a:lstStyle/>
          <a:p>
            <a:pPr eaLnBrk="1" hangingPunct="1"/>
            <a:r>
              <a:rPr lang="en-US" altLang="en-US" b="1" dirty="0"/>
              <a:t>Red Flag Comments (2</a:t>
            </a:r>
            <a:r>
              <a:rPr lang="en-US" altLang="en-US" b="1" baseline="0" dirty="0"/>
              <a:t> of 2)</a:t>
            </a:r>
            <a:endParaRPr lang="en-US" altLang="en-US" b="1" dirty="0"/>
          </a:p>
        </p:txBody>
      </p:sp>
      <p:sp>
        <p:nvSpPr>
          <p:cNvPr id="29699" name="Rectangle 3"/>
          <p:cNvSpPr>
            <a:spLocks noGrp="1" noChangeArrowheads="1"/>
          </p:cNvSpPr>
          <p:nvPr>
            <p:ph idx="1"/>
          </p:nvPr>
        </p:nvSpPr>
        <p:spPr>
          <a:xfrm>
            <a:off x="1371600" y="1295400"/>
            <a:ext cx="7391400" cy="4267200"/>
          </a:xfrm>
        </p:spPr>
        <p:txBody>
          <a:bodyPr/>
          <a:lstStyle/>
          <a:p>
            <a:pPr algn="ctr" eaLnBrk="1" hangingPunct="1">
              <a:lnSpc>
                <a:spcPct val="90000"/>
              </a:lnSpc>
              <a:buFontTx/>
              <a:buNone/>
            </a:pPr>
            <a:endParaRPr lang="en-US" altLang="en-US" dirty="0"/>
          </a:p>
          <a:p>
            <a:pPr algn="ctr" eaLnBrk="1" hangingPunct="1">
              <a:lnSpc>
                <a:spcPct val="90000"/>
              </a:lnSpc>
              <a:buFontTx/>
              <a:buNone/>
            </a:pPr>
            <a:r>
              <a:rPr lang="en-US" altLang="en-US" sz="3000" dirty="0"/>
              <a:t>“</a:t>
            </a:r>
            <a:r>
              <a:rPr lang="en-US" altLang="en-US" sz="3000" i="1" dirty="0"/>
              <a:t>This child has cortical visual impairment</a:t>
            </a:r>
          </a:p>
          <a:p>
            <a:pPr algn="ctr" eaLnBrk="1" hangingPunct="1">
              <a:lnSpc>
                <a:spcPct val="90000"/>
              </a:lnSpc>
              <a:buFontTx/>
              <a:buNone/>
            </a:pPr>
            <a:r>
              <a:rPr lang="en-US" altLang="en-US" sz="3000" i="1" dirty="0"/>
              <a:t>as a result of head trauma when he was a</a:t>
            </a:r>
          </a:p>
          <a:p>
            <a:pPr algn="ctr" eaLnBrk="1" hangingPunct="1">
              <a:lnSpc>
                <a:spcPct val="90000"/>
              </a:lnSpc>
              <a:buFontTx/>
              <a:buNone/>
            </a:pPr>
            <a:r>
              <a:rPr lang="en-US" altLang="en-US" sz="3000" i="1" dirty="0"/>
              <a:t>baby, but there’s nothing in his records </a:t>
            </a:r>
          </a:p>
          <a:p>
            <a:pPr algn="ctr" eaLnBrk="1" hangingPunct="1">
              <a:lnSpc>
                <a:spcPct val="90000"/>
              </a:lnSpc>
              <a:buFontTx/>
              <a:buNone/>
            </a:pPr>
            <a:r>
              <a:rPr lang="en-US" altLang="en-US" sz="3000" i="1" dirty="0"/>
              <a:t>about a hearing problem</a:t>
            </a:r>
            <a:r>
              <a:rPr lang="en-US" altLang="en-US" sz="3000" dirty="0"/>
              <a:t>.” </a:t>
            </a:r>
          </a:p>
          <a:p>
            <a:pPr algn="ctr" eaLnBrk="1" hangingPunct="1">
              <a:lnSpc>
                <a:spcPct val="90000"/>
              </a:lnSpc>
              <a:buFontTx/>
              <a:buNone/>
            </a:pPr>
            <a:endParaRPr lang="en-US" altLang="en-US" sz="1200" dirty="0"/>
          </a:p>
          <a:p>
            <a:pPr algn="ctr" eaLnBrk="1" hangingPunct="1">
              <a:lnSpc>
                <a:spcPct val="90000"/>
              </a:lnSpc>
              <a:buFontTx/>
              <a:buNone/>
            </a:pPr>
            <a:endParaRPr lang="en-US" altLang="en-US" sz="1200" dirty="0"/>
          </a:p>
          <a:p>
            <a:pPr eaLnBrk="1" hangingPunct="1">
              <a:lnSpc>
                <a:spcPct val="90000"/>
              </a:lnSpc>
              <a:buFontTx/>
              <a:buNone/>
            </a:pPr>
            <a:r>
              <a:rPr lang="en-US" altLang="en-US" sz="3000" dirty="0"/>
              <a:t>    “This little girl has a syndrome</a:t>
            </a:r>
          </a:p>
          <a:p>
            <a:pPr eaLnBrk="1" hangingPunct="1">
              <a:lnSpc>
                <a:spcPct val="90000"/>
              </a:lnSpc>
              <a:buFontTx/>
              <a:buNone/>
            </a:pPr>
            <a:r>
              <a:rPr lang="en-US" altLang="en-US" sz="3000" dirty="0"/>
              <a:t>          I’ve never heard of.” </a:t>
            </a:r>
          </a:p>
        </p:txBody>
      </p:sp>
      <p:pic>
        <p:nvPicPr>
          <p:cNvPr id="29700" name="Picture 4" descr="Picture of a red flag." title="Red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533400" y="228600"/>
            <a:ext cx="8458200" cy="990600"/>
          </a:xfrm>
        </p:spPr>
        <p:txBody>
          <a:bodyPr/>
          <a:lstStyle/>
          <a:p>
            <a:pPr eaLnBrk="1" hangingPunct="1"/>
            <a:r>
              <a:rPr lang="en-US" altLang="en-US" b="1" dirty="0"/>
              <a:t>Signs &amp; Symptoms </a:t>
            </a:r>
          </a:p>
        </p:txBody>
      </p:sp>
      <p:sp>
        <p:nvSpPr>
          <p:cNvPr id="30723" name="Rectangle 3"/>
          <p:cNvSpPr>
            <a:spLocks noGrp="1" noChangeArrowheads="1"/>
          </p:cNvSpPr>
          <p:nvPr>
            <p:ph idx="1"/>
          </p:nvPr>
        </p:nvSpPr>
        <p:spPr>
          <a:xfrm>
            <a:off x="1600200" y="1219200"/>
            <a:ext cx="7010400" cy="5410200"/>
          </a:xfrm>
        </p:spPr>
        <p:txBody>
          <a:bodyPr/>
          <a:lstStyle/>
          <a:p>
            <a:pPr eaLnBrk="1" hangingPunct="1">
              <a:lnSpc>
                <a:spcPct val="90000"/>
              </a:lnSpc>
              <a:buFontTx/>
              <a:buNone/>
            </a:pPr>
            <a:r>
              <a:rPr lang="en-US" altLang="en-US" sz="3600" b="1" dirty="0"/>
              <a:t>Appearance</a:t>
            </a:r>
          </a:p>
          <a:p>
            <a:pPr eaLnBrk="1" hangingPunct="1">
              <a:lnSpc>
                <a:spcPct val="90000"/>
              </a:lnSpc>
              <a:buClr>
                <a:srgbClr val="9EAD2B"/>
              </a:buClr>
            </a:pPr>
            <a:r>
              <a:rPr lang="en-US" altLang="en-US" sz="2800" dirty="0"/>
              <a:t> Abnormalities of shape or structure of </a:t>
            </a:r>
          </a:p>
          <a:p>
            <a:pPr eaLnBrk="1" hangingPunct="1">
              <a:lnSpc>
                <a:spcPct val="90000"/>
              </a:lnSpc>
              <a:buClr>
                <a:srgbClr val="9EAD2B"/>
              </a:buClr>
              <a:buFont typeface="Wingdings" pitchFamily="2" charset="2"/>
              <a:buNone/>
            </a:pPr>
            <a:r>
              <a:rPr lang="en-US" altLang="en-US" sz="2800" dirty="0"/>
              <a:t>     eyes or ears</a:t>
            </a:r>
          </a:p>
          <a:p>
            <a:pPr eaLnBrk="1" hangingPunct="1">
              <a:lnSpc>
                <a:spcPct val="90000"/>
              </a:lnSpc>
              <a:buClr>
                <a:srgbClr val="9EAD2B"/>
              </a:buClr>
            </a:pPr>
            <a:r>
              <a:rPr lang="en-US" altLang="en-US" sz="2800" dirty="0"/>
              <a:t>Atypical formation of face, head or neck </a:t>
            </a:r>
          </a:p>
          <a:p>
            <a:pPr eaLnBrk="1" hangingPunct="1">
              <a:lnSpc>
                <a:spcPct val="90000"/>
              </a:lnSpc>
              <a:buClr>
                <a:srgbClr val="56893E"/>
              </a:buClr>
            </a:pPr>
            <a:endParaRPr lang="en-US" altLang="en-US" sz="800" dirty="0"/>
          </a:p>
          <a:p>
            <a:pPr eaLnBrk="1" hangingPunct="1">
              <a:lnSpc>
                <a:spcPct val="90000"/>
              </a:lnSpc>
              <a:buClr>
                <a:srgbClr val="56893E"/>
              </a:buClr>
              <a:buFontTx/>
              <a:buNone/>
            </a:pPr>
            <a:r>
              <a:rPr lang="en-US" altLang="en-US" sz="3600" b="1" dirty="0"/>
              <a:t>Behaviors</a:t>
            </a:r>
          </a:p>
          <a:p>
            <a:pPr eaLnBrk="1" hangingPunct="1">
              <a:lnSpc>
                <a:spcPct val="90000"/>
              </a:lnSpc>
              <a:buClr>
                <a:srgbClr val="9EAD2B"/>
              </a:buClr>
            </a:pPr>
            <a:r>
              <a:rPr lang="en-US" altLang="en-US" sz="2800" dirty="0"/>
              <a:t> Atypical listening or vocalizing</a:t>
            </a:r>
            <a:endParaRPr lang="en-US" altLang="en-US" sz="4000" dirty="0"/>
          </a:p>
          <a:p>
            <a:pPr eaLnBrk="1" hangingPunct="1">
              <a:lnSpc>
                <a:spcPct val="90000"/>
              </a:lnSpc>
              <a:buClr>
                <a:srgbClr val="9EAD2B"/>
              </a:buClr>
            </a:pPr>
            <a:r>
              <a:rPr lang="en-US" altLang="en-US" sz="2800" dirty="0"/>
              <a:t> Unusual eye movements, gaze or head </a:t>
            </a:r>
          </a:p>
          <a:p>
            <a:pPr eaLnBrk="1" hangingPunct="1">
              <a:lnSpc>
                <a:spcPct val="90000"/>
              </a:lnSpc>
              <a:buClr>
                <a:srgbClr val="9EAD2B"/>
              </a:buClr>
              <a:buFont typeface="Wingdings" pitchFamily="2" charset="2"/>
              <a:buNone/>
            </a:pPr>
            <a:r>
              <a:rPr lang="en-US" altLang="en-US" sz="2800" dirty="0"/>
              <a:t>     position</a:t>
            </a:r>
          </a:p>
          <a:p>
            <a:pPr eaLnBrk="1" hangingPunct="1">
              <a:lnSpc>
                <a:spcPct val="90000"/>
              </a:lnSpc>
              <a:buClr>
                <a:srgbClr val="9EAD2B"/>
              </a:buClr>
            </a:pPr>
            <a:r>
              <a:rPr lang="en-US" altLang="en-US" sz="2800" dirty="0"/>
              <a:t> Difficulty tracking, reaching, responding</a:t>
            </a:r>
          </a:p>
          <a:p>
            <a:pPr eaLnBrk="1" hangingPunct="1">
              <a:lnSpc>
                <a:spcPct val="90000"/>
              </a:lnSpc>
              <a:buFontTx/>
              <a:buNone/>
            </a:pPr>
            <a:endParaRPr lang="en-US" alt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685800" y="152400"/>
            <a:ext cx="7696200" cy="1524000"/>
          </a:xfrm>
        </p:spPr>
        <p:txBody>
          <a:bodyPr/>
          <a:lstStyle/>
          <a:p>
            <a:pPr eaLnBrk="1" hangingPunct="1"/>
            <a:r>
              <a:rPr lang="en-US" altLang="en-US" sz="4800" dirty="0"/>
              <a:t>   </a:t>
            </a:r>
            <a:r>
              <a:rPr lang="en-US" altLang="en-US" sz="4800" b="1" u="sng" dirty="0"/>
              <a:t>Remember your A-B-Cs</a:t>
            </a:r>
          </a:p>
        </p:txBody>
      </p:sp>
      <p:sp>
        <p:nvSpPr>
          <p:cNvPr id="20483" name="Rectangle 3"/>
          <p:cNvSpPr>
            <a:spLocks noGrp="1" noChangeArrowheads="1"/>
          </p:cNvSpPr>
          <p:nvPr>
            <p:ph idx="1"/>
          </p:nvPr>
        </p:nvSpPr>
        <p:spPr>
          <a:xfrm>
            <a:off x="2057400" y="2057400"/>
            <a:ext cx="6324600" cy="2514600"/>
          </a:xfrm>
        </p:spPr>
        <p:txBody>
          <a:bodyPr/>
          <a:lstStyle/>
          <a:p>
            <a:pPr marL="742950" indent="-742950" eaLnBrk="1" hangingPunct="1">
              <a:buClr>
                <a:srgbClr val="56893E"/>
              </a:buClr>
              <a:buFont typeface="Wingdings" pitchFamily="2" charset="2"/>
              <a:buNone/>
              <a:defRPr/>
            </a:pPr>
            <a:r>
              <a:rPr lang="en-US" sz="4800" b="1" dirty="0">
                <a:solidFill>
                  <a:srgbClr val="9EAD2B"/>
                </a:solidFill>
              </a:rPr>
              <a:t>A)  </a:t>
            </a:r>
            <a:r>
              <a:rPr lang="en-US" sz="4800" b="1" dirty="0"/>
              <a:t>Appearance</a:t>
            </a:r>
          </a:p>
          <a:p>
            <a:pPr marL="914400" indent="-914400" eaLnBrk="1" hangingPunct="1">
              <a:buClr>
                <a:srgbClr val="56893E"/>
              </a:buClr>
              <a:buFont typeface="Wingdings" pitchFamily="2" charset="2"/>
              <a:buAutoNum type="alphaUcParenR" startAt="2"/>
              <a:defRPr/>
            </a:pPr>
            <a:r>
              <a:rPr lang="en-US" sz="4800" b="1" dirty="0"/>
              <a:t>Behaviors</a:t>
            </a:r>
          </a:p>
          <a:p>
            <a:pPr marL="0" indent="0" eaLnBrk="1" hangingPunct="1">
              <a:buClr>
                <a:srgbClr val="56893E"/>
              </a:buClr>
              <a:buFont typeface="Wingdings" pitchFamily="2" charset="2"/>
              <a:buNone/>
              <a:defRPr/>
            </a:pPr>
            <a:r>
              <a:rPr lang="en-US" sz="4800" b="1" dirty="0">
                <a:solidFill>
                  <a:schemeClr val="accent4">
                    <a:lumMod val="50000"/>
                  </a:schemeClr>
                </a:solidFill>
              </a:rPr>
              <a:t>C) </a:t>
            </a:r>
            <a:r>
              <a:rPr lang="en-US" sz="4800" b="1" dirty="0"/>
              <a:t>Conditions</a:t>
            </a:r>
            <a:r>
              <a:rPr lang="en-US" sz="4800" b="1" dirty="0">
                <a:solidFill>
                  <a:srgbClr val="C00000"/>
                </a:solidFill>
              </a:rPr>
              <a:t>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20675"/>
            <a:ext cx="8305800" cy="593725"/>
          </a:xfrm>
        </p:spPr>
        <p:txBody>
          <a:bodyPr/>
          <a:lstStyle/>
          <a:p>
            <a:pPr eaLnBrk="1" hangingPunct="1"/>
            <a:r>
              <a:rPr lang="en-US" altLang="en-US" b="1" dirty="0"/>
              <a:t>Implications of prematurity </a:t>
            </a:r>
          </a:p>
        </p:txBody>
      </p:sp>
      <p:sp>
        <p:nvSpPr>
          <p:cNvPr id="3" name="Content Placeholder 2"/>
          <p:cNvSpPr>
            <a:spLocks noGrp="1"/>
          </p:cNvSpPr>
          <p:nvPr>
            <p:ph idx="1"/>
          </p:nvPr>
        </p:nvSpPr>
        <p:spPr>
          <a:xfrm>
            <a:off x="1371600" y="1219200"/>
            <a:ext cx="7772400" cy="5237163"/>
          </a:xfrm>
        </p:spPr>
        <p:txBody>
          <a:bodyPr rtlCol="0">
            <a:normAutofit/>
          </a:bodyPr>
          <a:lstStyle/>
          <a:p>
            <a:pPr marL="274320" indent="-274320" eaLnBrk="1" fontAlgn="auto" hangingPunct="1">
              <a:spcAft>
                <a:spcPts val="0"/>
              </a:spcAft>
              <a:buFont typeface="Wingdings" pitchFamily="2" charset="2"/>
              <a:buNone/>
              <a:defRPr/>
            </a:pPr>
            <a:r>
              <a:rPr lang="en-US" dirty="0">
                <a:latin typeface="Arial" pitchFamily="34" charset="0"/>
                <a:cs typeface="Arial" pitchFamily="34" charset="0"/>
              </a:rPr>
              <a:t>Survival rate of younger, lower birth weight and</a:t>
            </a:r>
          </a:p>
          <a:p>
            <a:pPr marL="274320" indent="-274320" eaLnBrk="1" fontAlgn="auto" hangingPunct="1">
              <a:spcAft>
                <a:spcPts val="0"/>
              </a:spcAft>
              <a:buFont typeface="Wingdings" pitchFamily="2" charset="2"/>
              <a:buNone/>
              <a:defRPr/>
            </a:pPr>
            <a:r>
              <a:rPr lang="en-US" dirty="0">
                <a:latin typeface="Arial" pitchFamily="34" charset="0"/>
                <a:cs typeface="Arial" pitchFamily="34" charset="0"/>
              </a:rPr>
              <a:t>medically fragile infants has increased steadily</a:t>
            </a:r>
          </a:p>
          <a:p>
            <a:pPr marL="274320" indent="-274320" eaLnBrk="1" fontAlgn="auto" hangingPunct="1">
              <a:spcAft>
                <a:spcPts val="0"/>
              </a:spcAft>
              <a:buFont typeface="Wingdings" pitchFamily="2" charset="2"/>
              <a:buNone/>
              <a:defRPr/>
            </a:pPr>
            <a:endParaRPr lang="en-US" sz="800" b="1" i="1" dirty="0">
              <a:solidFill>
                <a:schemeClr val="tx2"/>
              </a:solidFill>
              <a:latin typeface="Arial" pitchFamily="34" charset="0"/>
              <a:cs typeface="Arial" pitchFamily="34" charset="0"/>
            </a:endParaRPr>
          </a:p>
          <a:p>
            <a:pPr marL="274320" indent="-274320" eaLnBrk="1" fontAlgn="auto" hangingPunct="1">
              <a:spcAft>
                <a:spcPts val="0"/>
              </a:spcAft>
              <a:buFont typeface="Wingdings" pitchFamily="2" charset="2"/>
              <a:buNone/>
              <a:defRPr/>
            </a:pPr>
            <a:r>
              <a:rPr lang="en-US" dirty="0">
                <a:latin typeface="Arial" pitchFamily="34" charset="0"/>
                <a:cs typeface="Arial" pitchFamily="34" charset="0"/>
              </a:rPr>
              <a:t>Preterm infants are at risk for sensory loss</a:t>
            </a:r>
          </a:p>
          <a:p>
            <a:pPr marL="521208" lvl="1" eaLnBrk="1" fontAlgn="auto" hangingPunct="1">
              <a:spcAft>
                <a:spcPts val="0"/>
              </a:spcAft>
              <a:buClr>
                <a:schemeClr val="tx2">
                  <a:lumMod val="75000"/>
                </a:schemeClr>
              </a:buClr>
              <a:buFont typeface="Arial" pitchFamily="34" charset="0"/>
              <a:buChar char="•"/>
              <a:defRPr/>
            </a:pPr>
            <a:r>
              <a:rPr lang="en-US" sz="2400" dirty="0">
                <a:latin typeface="Arial" pitchFamily="34" charset="0"/>
                <a:cs typeface="Arial" pitchFamily="34" charset="0"/>
              </a:rPr>
              <a:t>Vision &amp; hearing = most complex sensory systems</a:t>
            </a:r>
          </a:p>
          <a:p>
            <a:pPr marL="521208" lvl="1" eaLnBrk="1" fontAlgn="auto" hangingPunct="1">
              <a:spcAft>
                <a:spcPts val="0"/>
              </a:spcAft>
              <a:buClr>
                <a:schemeClr val="tx2">
                  <a:lumMod val="75000"/>
                </a:schemeClr>
              </a:buClr>
              <a:buFont typeface="Arial" pitchFamily="34" charset="0"/>
              <a:buChar char="•"/>
              <a:defRPr/>
            </a:pPr>
            <a:r>
              <a:rPr lang="en-US" sz="2400" dirty="0">
                <a:latin typeface="Arial" pitchFamily="34" charset="0"/>
                <a:cs typeface="Arial" pitchFamily="34" charset="0"/>
              </a:rPr>
              <a:t>Last to fully mature</a:t>
            </a:r>
          </a:p>
          <a:p>
            <a:pPr marL="521208" lvl="1" eaLnBrk="1" fontAlgn="auto" hangingPunct="1">
              <a:spcAft>
                <a:spcPts val="0"/>
              </a:spcAft>
              <a:buClr>
                <a:schemeClr val="tx2">
                  <a:lumMod val="75000"/>
                </a:schemeClr>
              </a:buClr>
              <a:buFont typeface="Wingdings" pitchFamily="2" charset="2"/>
              <a:buNone/>
              <a:defRPr/>
            </a:pPr>
            <a:endParaRPr lang="en-US" sz="800" dirty="0">
              <a:latin typeface="Arial" pitchFamily="34" charset="0"/>
              <a:cs typeface="Arial" pitchFamily="34" charset="0"/>
            </a:endParaRPr>
          </a:p>
          <a:p>
            <a:pPr marL="217995" eaLnBrk="1" fontAlgn="auto" hangingPunct="1">
              <a:spcAft>
                <a:spcPts val="0"/>
              </a:spcAft>
              <a:buClr>
                <a:schemeClr val="tx2">
                  <a:lumMod val="75000"/>
                </a:schemeClr>
              </a:buClr>
              <a:buFont typeface="Wingdings" pitchFamily="2" charset="2"/>
              <a:buNone/>
              <a:defRPr/>
            </a:pPr>
            <a:r>
              <a:rPr lang="en-US" dirty="0">
                <a:latin typeface="Arial" pitchFamily="34" charset="0"/>
                <a:cs typeface="Arial" pitchFamily="34" charset="0"/>
              </a:rPr>
              <a:t>Neurological complications can affect visual and</a:t>
            </a:r>
          </a:p>
          <a:p>
            <a:pPr marL="217995" eaLnBrk="1" fontAlgn="auto" hangingPunct="1">
              <a:spcAft>
                <a:spcPts val="0"/>
              </a:spcAft>
              <a:buClr>
                <a:schemeClr val="tx2">
                  <a:lumMod val="75000"/>
                </a:schemeClr>
              </a:buClr>
              <a:buFont typeface="Wingdings" pitchFamily="2" charset="2"/>
              <a:buNone/>
              <a:defRPr/>
            </a:pPr>
            <a:r>
              <a:rPr lang="en-US" dirty="0">
                <a:latin typeface="Arial" pitchFamily="34" charset="0"/>
                <a:cs typeface="Arial" pitchFamily="34" charset="0"/>
              </a:rPr>
              <a:t>auditory processing  </a:t>
            </a:r>
          </a:p>
          <a:p>
            <a:pPr marL="217995" eaLnBrk="1" fontAlgn="auto" hangingPunct="1">
              <a:spcAft>
                <a:spcPts val="0"/>
              </a:spcAft>
              <a:buClr>
                <a:schemeClr val="tx2">
                  <a:lumMod val="75000"/>
                </a:schemeClr>
              </a:buClr>
              <a:buFont typeface="Wingdings" pitchFamily="2" charset="2"/>
              <a:buNone/>
              <a:defRPr/>
            </a:pPr>
            <a:endParaRPr lang="en-US" sz="800" dirty="0">
              <a:latin typeface="Arial" pitchFamily="34" charset="0"/>
              <a:cs typeface="Arial" pitchFamily="34" charset="0"/>
            </a:endParaRPr>
          </a:p>
          <a:p>
            <a:pPr marL="274320" indent="-274320" algn="ctr" eaLnBrk="1" fontAlgn="auto" hangingPunct="1">
              <a:spcAft>
                <a:spcPts val="0"/>
              </a:spcAft>
              <a:buClr>
                <a:schemeClr val="tx1"/>
              </a:buClr>
              <a:buFont typeface="Wingdings" pitchFamily="2" charset="2"/>
              <a:buNone/>
              <a:defRPr/>
            </a:pPr>
            <a:r>
              <a:rPr lang="en-US" sz="3200" b="1" dirty="0">
                <a:solidFill>
                  <a:srgbClr val="192970"/>
                </a:solidFill>
                <a:latin typeface="Arial" pitchFamily="34" charset="0"/>
                <a:cs typeface="Arial" pitchFamily="34" charset="0"/>
              </a:rPr>
              <a:t>Let’s think about </a:t>
            </a:r>
          </a:p>
          <a:p>
            <a:pPr marL="274320" indent="-274320" algn="ctr" eaLnBrk="1" fontAlgn="auto" hangingPunct="1">
              <a:spcAft>
                <a:spcPts val="0"/>
              </a:spcAft>
              <a:buClr>
                <a:schemeClr val="tx1"/>
              </a:buClr>
              <a:buFont typeface="Wingdings" pitchFamily="2" charset="2"/>
              <a:buNone/>
              <a:defRPr/>
            </a:pPr>
            <a:r>
              <a:rPr lang="en-US" sz="3200" b="1" i="1" dirty="0">
                <a:solidFill>
                  <a:srgbClr val="C00000"/>
                </a:solidFill>
                <a:latin typeface="Arial" pitchFamily="34" charset="0"/>
                <a:cs typeface="Arial" pitchFamily="34" charset="0"/>
              </a:rPr>
              <a:t>Intensive Care Nursery </a:t>
            </a:r>
            <a:r>
              <a:rPr lang="en-US" sz="3200" b="1" i="1" dirty="0">
                <a:solidFill>
                  <a:schemeClr val="tx2"/>
                </a:solidFill>
                <a:latin typeface="Arial" pitchFamily="34" charset="0"/>
                <a:cs typeface="Arial" pitchFamily="34" charset="0"/>
              </a:rPr>
              <a:t> </a:t>
            </a:r>
            <a:r>
              <a:rPr lang="en-US" sz="3200" dirty="0">
                <a:latin typeface="Arial" pitchFamily="34" charset="0"/>
                <a:cs typeface="Arial" pitchFamily="34" charset="0"/>
              </a:rPr>
              <a:t>vs. </a:t>
            </a:r>
            <a:r>
              <a:rPr lang="en-US" sz="3200" b="1" i="1" dirty="0">
                <a:solidFill>
                  <a:schemeClr val="accent2">
                    <a:lumMod val="75000"/>
                  </a:schemeClr>
                </a:solidFill>
                <a:latin typeface="Arial" pitchFamily="34" charset="0"/>
                <a:cs typeface="Arial" pitchFamily="34" charset="0"/>
              </a:rPr>
              <a:t>Womb</a:t>
            </a:r>
            <a:r>
              <a:rPr lang="en-US" sz="2800" b="1" i="1" dirty="0">
                <a:solidFill>
                  <a:schemeClr val="accent2">
                    <a:lumMod val="75000"/>
                  </a:schemeClr>
                </a:solidFill>
                <a:latin typeface="Arial" pitchFamily="34" charset="0"/>
                <a:cs typeface="Arial" pitchFamily="34" charset="0"/>
              </a:rPr>
              <a:t> </a:t>
            </a:r>
            <a:endParaRPr lang="en-US" sz="2800" dirty="0">
              <a:solidFill>
                <a:schemeClr val="accent2">
                  <a:lumMod val="75000"/>
                </a:schemeClr>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Born</a:t>
            </a:r>
            <a:r>
              <a:rPr lang="en-US" baseline="0" dirty="0"/>
              <a:t> too Soon Article</a:t>
            </a:r>
            <a:endParaRPr lang="en-US" dirty="0"/>
          </a:p>
        </p:txBody>
      </p:sp>
      <p:pic>
        <p:nvPicPr>
          <p:cNvPr id="33794" name="Picture 2050" descr="Cover of Life Magazine with Doctor's hands holding preemie baby, Jason, connected to tubes. Headline reads, &quot;Born Too Soon&quot;"/>
          <p:cNvPicPr>
            <a:picLocks noChangeAspect="1" noChangeArrowheads="1"/>
          </p:cNvPicPr>
          <p:nvPr/>
        </p:nvPicPr>
        <p:blipFill>
          <a:blip r:embed="rId3">
            <a:extLst>
              <a:ext uri="{28A0092B-C50C-407E-A947-70E740481C1C}">
                <a14:useLocalDpi xmlns:a14="http://schemas.microsoft.com/office/drawing/2010/main" val="0"/>
              </a:ext>
            </a:extLst>
          </a:blip>
          <a:srcRect b="6877"/>
          <a:stretch>
            <a:fillRect/>
          </a:stretch>
        </p:blipFill>
        <p:spPr bwMode="auto">
          <a:xfrm>
            <a:off x="1784350" y="304800"/>
            <a:ext cx="5786438" cy="6400800"/>
          </a:xfrm>
          <a:prstGeom prst="rect">
            <a:avLst/>
          </a:prstGeom>
          <a:noFill/>
          <a:ln w="38100">
            <a:solidFill>
              <a:srgbClr val="56893E"/>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7ACFDF1D-9D17-4C0A-ACE6-F3E838A622BB}"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38139"/>
            <a:ext cx="8229600" cy="957262"/>
          </a:xfrm>
        </p:spPr>
        <p:txBody>
          <a:bodyPr/>
          <a:lstStyle/>
          <a:p>
            <a:pPr eaLnBrk="1" hangingPunct="1"/>
            <a:r>
              <a:rPr lang="en-US" altLang="en-US" sz="4000" b="1" dirty="0">
                <a:solidFill>
                  <a:srgbClr val="002060"/>
                </a:solidFill>
              </a:rPr>
              <a:t>Prenatal sensory development </a:t>
            </a:r>
          </a:p>
        </p:txBody>
      </p:sp>
      <p:sp>
        <p:nvSpPr>
          <p:cNvPr id="3" name="Content Placeholder 2"/>
          <p:cNvSpPr>
            <a:spLocks noGrp="1"/>
          </p:cNvSpPr>
          <p:nvPr>
            <p:ph sz="quarter" idx="13"/>
          </p:nvPr>
        </p:nvSpPr>
        <p:spPr>
          <a:xfrm>
            <a:off x="359229" y="838200"/>
            <a:ext cx="8763000" cy="1524000"/>
          </a:xfrm>
          <a:noFill/>
        </p:spPr>
        <p:txBody>
          <a:bodyPr rtlCol="0">
            <a:normAutofit lnSpcReduction="10000"/>
          </a:bodyPr>
          <a:lstStyle/>
          <a:p>
            <a:pPr marL="274320" indent="-274320" algn="ctr" eaLnBrk="1" fontAlgn="auto" hangingPunct="1">
              <a:lnSpc>
                <a:spcPct val="90000"/>
              </a:lnSpc>
              <a:spcAft>
                <a:spcPts val="0"/>
              </a:spcAft>
              <a:buFont typeface="Wingdings" pitchFamily="2" charset="2"/>
              <a:buNone/>
              <a:defRPr/>
            </a:pPr>
            <a:r>
              <a:rPr lang="en-US" sz="800" b="1" dirty="0">
                <a:latin typeface="Arial" charset="0"/>
              </a:rPr>
              <a:t> </a:t>
            </a:r>
            <a:endParaRPr lang="en-US" sz="2000" dirty="0">
              <a:latin typeface="Arial" charset="0"/>
            </a:endParaRPr>
          </a:p>
          <a:p>
            <a:pPr marL="274320" indent="-274320" algn="ctr" eaLnBrk="1" fontAlgn="auto" hangingPunct="1">
              <a:lnSpc>
                <a:spcPct val="300000"/>
              </a:lnSpc>
              <a:spcAft>
                <a:spcPts val="600"/>
              </a:spcAft>
              <a:buFont typeface="Wingdings 2"/>
              <a:buNone/>
              <a:defRPr/>
            </a:pPr>
            <a:r>
              <a:rPr lang="en-US" sz="2000" b="1" dirty="0">
                <a:solidFill>
                  <a:srgbClr val="002060"/>
                </a:solidFill>
                <a:latin typeface="Arial" charset="0"/>
              </a:rPr>
              <a:t>Typical sensory development follows a sequential maturation process</a:t>
            </a:r>
          </a:p>
          <a:p>
            <a:pPr marL="274320" indent="-274320" algn="ctr" eaLnBrk="1" fontAlgn="auto" hangingPunct="1">
              <a:lnSpc>
                <a:spcPct val="90000"/>
              </a:lnSpc>
              <a:spcAft>
                <a:spcPts val="0"/>
              </a:spcAft>
              <a:buFont typeface="Wingdings 2"/>
              <a:buNone/>
              <a:defRPr/>
            </a:pPr>
            <a:r>
              <a:rPr lang="en-US" sz="2000" b="1" dirty="0">
                <a:solidFill>
                  <a:srgbClr val="002060"/>
                </a:solidFill>
                <a:latin typeface="Arial" charset="0"/>
              </a:rPr>
              <a:t>Tactile </a:t>
            </a:r>
            <a:r>
              <a:rPr lang="en-US" sz="2000" b="1" dirty="0">
                <a:solidFill>
                  <a:srgbClr val="002060"/>
                </a:solidFill>
                <a:latin typeface="Arial" charset="0"/>
                <a:sym typeface="Wingdings"/>
              </a:rPr>
              <a:t></a:t>
            </a:r>
            <a:r>
              <a:rPr lang="en-US" sz="2000" b="1" dirty="0">
                <a:solidFill>
                  <a:srgbClr val="002060"/>
                </a:solidFill>
                <a:latin typeface="Arial" charset="0"/>
              </a:rPr>
              <a:t> Vestibular </a:t>
            </a:r>
            <a:r>
              <a:rPr lang="en-US" sz="2000" b="1" dirty="0">
                <a:solidFill>
                  <a:srgbClr val="002060"/>
                </a:solidFill>
                <a:latin typeface="Arial" charset="0"/>
                <a:sym typeface="Wingdings"/>
              </a:rPr>
              <a:t></a:t>
            </a:r>
            <a:r>
              <a:rPr lang="en-US" sz="2000" b="1" dirty="0">
                <a:solidFill>
                  <a:srgbClr val="002060"/>
                </a:solidFill>
                <a:latin typeface="Arial" charset="0"/>
              </a:rPr>
              <a:t> Gustatory </a:t>
            </a:r>
            <a:r>
              <a:rPr lang="en-US" sz="2000" b="1" dirty="0">
                <a:solidFill>
                  <a:srgbClr val="002060"/>
                </a:solidFill>
                <a:latin typeface="Arial" charset="0"/>
                <a:sym typeface="Wingdings"/>
              </a:rPr>
              <a:t></a:t>
            </a:r>
            <a:r>
              <a:rPr lang="en-US" sz="2000" b="1" dirty="0">
                <a:solidFill>
                  <a:srgbClr val="002060"/>
                </a:solidFill>
                <a:latin typeface="Arial" charset="0"/>
              </a:rPr>
              <a:t> Olfactory </a:t>
            </a:r>
            <a:r>
              <a:rPr lang="en-US" sz="2000" b="1" dirty="0">
                <a:solidFill>
                  <a:srgbClr val="002060"/>
                </a:solidFill>
                <a:latin typeface="Arial" charset="0"/>
                <a:sym typeface="Wingdings"/>
              </a:rPr>
              <a:t></a:t>
            </a:r>
            <a:r>
              <a:rPr lang="en-US" sz="2000" b="1" dirty="0">
                <a:solidFill>
                  <a:srgbClr val="002060"/>
                </a:solidFill>
                <a:latin typeface="Arial" charset="0"/>
              </a:rPr>
              <a:t> Auditory </a:t>
            </a:r>
            <a:r>
              <a:rPr lang="en-US" sz="2000" b="1" dirty="0">
                <a:solidFill>
                  <a:srgbClr val="002060"/>
                </a:solidFill>
                <a:latin typeface="Arial" charset="0"/>
                <a:sym typeface="Wingdings"/>
              </a:rPr>
              <a:t></a:t>
            </a:r>
            <a:r>
              <a:rPr lang="en-US" sz="2000" b="1" dirty="0">
                <a:solidFill>
                  <a:srgbClr val="002060"/>
                </a:solidFill>
                <a:latin typeface="Arial" charset="0"/>
              </a:rPr>
              <a:t>Visual </a:t>
            </a:r>
          </a:p>
        </p:txBody>
      </p:sp>
      <p:sp>
        <p:nvSpPr>
          <p:cNvPr id="6" name="Content Placeholder 5"/>
          <p:cNvSpPr>
            <a:spLocks noGrp="1"/>
          </p:cNvSpPr>
          <p:nvPr>
            <p:ph sz="quarter" idx="14"/>
          </p:nvPr>
        </p:nvSpPr>
        <p:spPr>
          <a:xfrm>
            <a:off x="1600200" y="2743200"/>
            <a:ext cx="7239000" cy="3904488"/>
          </a:xfrm>
        </p:spPr>
        <p:txBody>
          <a:bodyPr/>
          <a:lstStyle/>
          <a:p>
            <a:r>
              <a:rPr lang="en-US" dirty="0"/>
              <a:t>Each system interacts with every other system </a:t>
            </a:r>
          </a:p>
          <a:p>
            <a:r>
              <a:rPr lang="en-US" dirty="0"/>
              <a:t>Each system impacts every other system</a:t>
            </a:r>
          </a:p>
          <a:p>
            <a:r>
              <a:rPr lang="en-US" dirty="0"/>
              <a:t>Compromise to one system affects all systems</a:t>
            </a:r>
          </a:p>
          <a:p>
            <a:r>
              <a:rPr lang="en-US" dirty="0"/>
              <a:t>Vulnerable sensory systems require supportive interventions</a:t>
            </a:r>
          </a:p>
          <a:p>
            <a:r>
              <a:rPr lang="en-US" dirty="0"/>
              <a:t>Individualized Developmental Care can improve outcomes (NIDCAP)</a:t>
            </a:r>
          </a:p>
        </p:txBody>
      </p:sp>
      <p:sp>
        <p:nvSpPr>
          <p:cNvPr id="2" name="Slide Number Placeholder 1"/>
          <p:cNvSpPr>
            <a:spLocks noGrp="1"/>
          </p:cNvSpPr>
          <p:nvPr>
            <p:ph type="sldNum" sz="quarter" idx="17"/>
          </p:nvPr>
        </p:nvSpPr>
        <p:spPr/>
        <p:txBody>
          <a:bodyPr/>
          <a:lstStyle/>
          <a:p>
            <a:pPr>
              <a:defRPr/>
            </a:pPr>
            <a:fld id="{BE3322FD-673B-4AB7-A6B3-3A7E3F924056}"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20675"/>
            <a:ext cx="8305800" cy="1050925"/>
          </a:xfrm>
        </p:spPr>
        <p:txBody>
          <a:bodyPr/>
          <a:lstStyle/>
          <a:p>
            <a:pPr eaLnBrk="1" hangingPunct="1"/>
            <a:r>
              <a:rPr lang="en-US" altLang="en-US" sz="3600" b="1" dirty="0"/>
              <a:t>Implications of prematurity:</a:t>
            </a:r>
            <a:br>
              <a:rPr lang="en-US" altLang="en-US" sz="3600" b="1" dirty="0"/>
            </a:br>
            <a:r>
              <a:rPr lang="en-US" altLang="en-US" sz="3600" b="1" dirty="0"/>
              <a:t>For Babies  </a:t>
            </a:r>
          </a:p>
        </p:txBody>
      </p:sp>
      <p:sp>
        <p:nvSpPr>
          <p:cNvPr id="29699" name="Content Placeholder 2"/>
          <p:cNvSpPr>
            <a:spLocks noGrp="1"/>
          </p:cNvSpPr>
          <p:nvPr>
            <p:ph idx="1"/>
          </p:nvPr>
        </p:nvSpPr>
        <p:spPr>
          <a:xfrm>
            <a:off x="1447800" y="1524000"/>
            <a:ext cx="7391400" cy="4932363"/>
          </a:xfrm>
        </p:spPr>
        <p:txBody>
          <a:bodyPr/>
          <a:lstStyle/>
          <a:p>
            <a:pPr eaLnBrk="1" hangingPunct="1">
              <a:buClr>
                <a:schemeClr val="tx1"/>
              </a:buClr>
              <a:buFont typeface="Wingdings 2" pitchFamily="18" charset="2"/>
              <a:buNone/>
              <a:defRPr/>
            </a:pPr>
            <a:endParaRPr lang="en-US" altLang="en-US" sz="800" dirty="0">
              <a:latin typeface="Arial" pitchFamily="34" charset="0"/>
            </a:endParaRPr>
          </a:p>
          <a:p>
            <a:pPr eaLnBrk="1" hangingPunct="1">
              <a:lnSpc>
                <a:spcPct val="90000"/>
              </a:lnSpc>
              <a:buFont typeface="Wingdings" pitchFamily="2" charset="2"/>
              <a:buNone/>
              <a:defRPr/>
            </a:pPr>
            <a:r>
              <a:rPr lang="en-US" altLang="en-US" sz="2800" dirty="0">
                <a:latin typeface="Arial" pitchFamily="34" charset="0"/>
                <a:cs typeface="Arial" pitchFamily="34" charset="0"/>
              </a:rPr>
              <a:t>Unnatural environment impacts development</a:t>
            </a:r>
          </a:p>
          <a:p>
            <a:pPr eaLnBrk="1" hangingPunct="1">
              <a:lnSpc>
                <a:spcPct val="90000"/>
              </a:lnSpc>
              <a:buFont typeface="Wingdings" pitchFamily="2" charset="2"/>
              <a:buNone/>
              <a:defRPr/>
            </a:pPr>
            <a:endParaRPr lang="en-US" altLang="en-US" sz="900" dirty="0">
              <a:latin typeface="Arial" pitchFamily="34" charset="0"/>
              <a:cs typeface="Arial" pitchFamily="34" charset="0"/>
            </a:endParaRPr>
          </a:p>
          <a:p>
            <a:pPr eaLnBrk="1" hangingPunct="1">
              <a:lnSpc>
                <a:spcPct val="90000"/>
              </a:lnSpc>
              <a:buFont typeface="Wingdings" pitchFamily="2" charset="2"/>
              <a:buNone/>
              <a:defRPr/>
            </a:pPr>
            <a:r>
              <a:rPr lang="en-US" altLang="en-US" sz="2800" dirty="0">
                <a:latin typeface="Arial" pitchFamily="34" charset="0"/>
                <a:cs typeface="Arial" pitchFamily="34" charset="0"/>
              </a:rPr>
              <a:t>Medical concerns often take priority over developmental and educational concerns </a:t>
            </a:r>
          </a:p>
          <a:p>
            <a:pPr eaLnBrk="1" hangingPunct="1">
              <a:lnSpc>
                <a:spcPct val="90000"/>
              </a:lnSpc>
              <a:buFont typeface="Wingdings" pitchFamily="2" charset="2"/>
              <a:buNone/>
              <a:defRPr/>
            </a:pPr>
            <a:endParaRPr lang="en-US" altLang="en-US" sz="900" dirty="0">
              <a:latin typeface="Arial" pitchFamily="34" charset="0"/>
              <a:cs typeface="Arial" pitchFamily="34" charset="0"/>
            </a:endParaRPr>
          </a:p>
          <a:p>
            <a:pPr eaLnBrk="1" hangingPunct="1">
              <a:lnSpc>
                <a:spcPct val="90000"/>
              </a:lnSpc>
              <a:buFont typeface="Wingdings" pitchFamily="2" charset="2"/>
              <a:buNone/>
              <a:defRPr/>
            </a:pPr>
            <a:r>
              <a:rPr lang="en-US" altLang="en-US" sz="2800" dirty="0">
                <a:latin typeface="Arial" pitchFamily="34" charset="0"/>
                <a:cs typeface="Arial" pitchFamily="34" charset="0"/>
              </a:rPr>
              <a:t>Developmental implications can include</a:t>
            </a:r>
          </a:p>
          <a:p>
            <a:pPr lvl="1" eaLnBrk="1" hangingPunct="1">
              <a:lnSpc>
                <a:spcPct val="90000"/>
              </a:lnSpc>
              <a:buClr>
                <a:srgbClr val="192970"/>
              </a:buClr>
              <a:defRPr/>
            </a:pPr>
            <a:r>
              <a:rPr lang="en-US" altLang="en-US" sz="2400" i="1" dirty="0">
                <a:latin typeface="Arial" pitchFamily="34" charset="0"/>
                <a:cs typeface="Arial" pitchFamily="34" charset="0"/>
              </a:rPr>
              <a:t> Challenges with state regulation and attention </a:t>
            </a:r>
          </a:p>
          <a:p>
            <a:pPr lvl="1" eaLnBrk="1" hangingPunct="1">
              <a:lnSpc>
                <a:spcPct val="90000"/>
              </a:lnSpc>
              <a:buClr>
                <a:srgbClr val="192970"/>
              </a:buClr>
              <a:defRPr/>
            </a:pPr>
            <a:r>
              <a:rPr lang="en-US" altLang="en-US" sz="2400" i="1" dirty="0">
                <a:latin typeface="Arial" pitchFamily="34" charset="0"/>
                <a:cs typeface="Arial" pitchFamily="34" charset="0"/>
              </a:rPr>
              <a:t> Feeding difficulties </a:t>
            </a:r>
          </a:p>
          <a:p>
            <a:pPr lvl="1" eaLnBrk="1" hangingPunct="1">
              <a:lnSpc>
                <a:spcPct val="90000"/>
              </a:lnSpc>
              <a:buClr>
                <a:srgbClr val="192970"/>
              </a:buClr>
              <a:defRPr/>
            </a:pPr>
            <a:r>
              <a:rPr lang="en-US" altLang="en-US" sz="2400" i="1" dirty="0">
                <a:latin typeface="Arial" pitchFamily="34" charset="0"/>
                <a:cs typeface="Arial" pitchFamily="34" charset="0"/>
              </a:rPr>
              <a:t> Tactile or sensory defensiveness </a:t>
            </a:r>
          </a:p>
          <a:p>
            <a:pPr lvl="1" eaLnBrk="1" hangingPunct="1">
              <a:lnSpc>
                <a:spcPct val="90000"/>
              </a:lnSpc>
              <a:buClr>
                <a:srgbClr val="192970"/>
              </a:buClr>
              <a:defRPr/>
            </a:pPr>
            <a:r>
              <a:rPr lang="en-US" altLang="en-US" sz="2400" i="1" dirty="0">
                <a:latin typeface="Arial" pitchFamily="34" charset="0"/>
                <a:cs typeface="Arial" pitchFamily="34" charset="0"/>
              </a:rPr>
              <a:t> Difficulty processing sensory input </a:t>
            </a:r>
            <a:endParaRPr lang="en-US" altLang="en-US" sz="2100" i="1" dirty="0">
              <a:latin typeface="Arial" pitchFamily="34" charset="0"/>
              <a:cs typeface="Arial" pitchFamily="34" charset="0"/>
            </a:endParaRPr>
          </a:p>
          <a:p>
            <a:pPr marL="0" indent="0" eaLnBrk="1" hangingPunct="1">
              <a:buClr>
                <a:schemeClr val="tx1"/>
              </a:buClr>
              <a:buFont typeface="Wingdings" pitchFamily="2" charset="2"/>
              <a:buNone/>
              <a:defRPr/>
            </a:pPr>
            <a:endParaRPr lang="en-US" altLang="en-US" dirty="0">
              <a:latin typeface="Arial" pitchFamily="34" charset="0"/>
            </a:endParaRPr>
          </a:p>
          <a:p>
            <a:pPr eaLnBrk="1" hangingPunct="1">
              <a:buFont typeface="Wingdings" pitchFamily="2" charset="2"/>
              <a:buNone/>
              <a:defRPr/>
            </a:pPr>
            <a:endParaRPr lang="en-US" altLang="en-US" dirty="0"/>
          </a:p>
        </p:txBody>
      </p:sp>
      <p:pic>
        <p:nvPicPr>
          <p:cNvPr id="35844" name="Picture 6" descr="j0096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2196">
            <a:off x="7013575" y="4535488"/>
            <a:ext cx="17113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Implications of Prematurity fact Sheet</a:t>
            </a:r>
          </a:p>
        </p:txBody>
      </p:sp>
      <p:sp>
        <p:nvSpPr>
          <p:cNvPr id="3" name="Content Placeholder 2" hidden="1"/>
          <p:cNvSpPr>
            <a:spLocks noGrp="1"/>
          </p:cNvSpPr>
          <p:nvPr>
            <p:ph idx="1"/>
          </p:nvPr>
        </p:nvSpPr>
        <p:spPr>
          <a:xfrm>
            <a:off x="457200" y="762000"/>
            <a:ext cx="7947820" cy="6019800"/>
          </a:xfrm>
        </p:spPr>
        <p:txBody>
          <a:bodyPr/>
          <a:lstStyle/>
          <a:p>
            <a:r>
              <a:rPr lang="en-US" sz="1600" dirty="0"/>
              <a:t>Combined Vision and Hearing Loss: Implications of Prematurity: Being born early could mean more than you think. </a:t>
            </a:r>
          </a:p>
          <a:p>
            <a:r>
              <a:rPr lang="en-US" sz="1600" dirty="0"/>
              <a:t>A full-term baby is expected to be delivered at 40 weeks gestation. Babies born at 36 weeks gestational age or sooner are considered to be born preterm (or premature).  Over the last decade the rate of preterm births in the United States has increased by 15 percent. By late 2008, the rate of premature births had reached 12.7% or approximately one in every eight births (March of Dimes, 2008). Due to advances in medical technologies, there has been corresponding rise in the survival rate of these infants, as well as an increased survival rate of low birthweight babies (typically caused by being born preterm or as a multiple birth). Today, it is not uncommon for infants born younger than 28 weeks gestational age (about 3 months early) to survive. More than 90% of preterm babies weighing 800 grams or more (a little less than two pounds)…development and the development of a child’s sensory system is at particular risk. </a:t>
            </a:r>
          </a:p>
          <a:p>
            <a:r>
              <a:rPr lang="en-US" sz="1600" dirty="0"/>
              <a:t>Developmental Effects of Prematurity: In typical prenatal sensory development, each sensory system begins to develop at a particular time and in a particular sequence. In addition, each sensory system completes its own unique developmental sequence, assuring that the system will be mature and operational at birth. An infant’s developing sensory systems are completely vulnerable and any compromise can have long-lasting implications. </a:t>
            </a:r>
          </a:p>
        </p:txBody>
      </p:sp>
      <p:pic>
        <p:nvPicPr>
          <p:cNvPr id="36866" name="Picture 4" descr="A factsheet from the Indiana Deafblind Services Project that is useful for both service providers and families. Document can be found here: https://www.indbservices.org/images/Handouts/06.Prematurity.pdf" title="Implications of Prematurity Fact Sheet">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488113" cy="4810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3C06187-071C-4FC9-ABF0-FA4E5F99E804}"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3600" b="1" dirty="0"/>
              <a:t>Implications of prematurity:</a:t>
            </a:r>
            <a:br>
              <a:rPr lang="en-US" altLang="en-US" sz="3600" b="1" dirty="0"/>
            </a:br>
            <a:r>
              <a:rPr lang="en-US" altLang="en-US" sz="3600" b="1" dirty="0"/>
              <a:t>For Families   </a:t>
            </a:r>
          </a:p>
        </p:txBody>
      </p:sp>
      <p:sp>
        <p:nvSpPr>
          <p:cNvPr id="25603" name="Content Placeholder 2"/>
          <p:cNvSpPr>
            <a:spLocks noGrp="1"/>
          </p:cNvSpPr>
          <p:nvPr>
            <p:ph sz="quarter" idx="13"/>
          </p:nvPr>
        </p:nvSpPr>
        <p:spPr>
          <a:xfrm>
            <a:off x="1219200" y="1914398"/>
            <a:ext cx="5574792" cy="2810002"/>
          </a:xfrm>
        </p:spPr>
        <p:txBody>
          <a:bodyPr/>
          <a:lstStyle/>
          <a:p>
            <a:pPr eaLnBrk="1" fontAlgn="auto" hangingPunct="1">
              <a:spcAft>
                <a:spcPts val="0"/>
              </a:spcAft>
              <a:defRPr/>
            </a:pPr>
            <a:r>
              <a:rPr lang="en-US" sz="2800" dirty="0">
                <a:latin typeface="Arial" pitchFamily="34" charset="0"/>
                <a:cs typeface="Arial" pitchFamily="34" charset="0"/>
              </a:rPr>
              <a:t>Emotional roller coater</a:t>
            </a:r>
          </a:p>
          <a:p>
            <a:pPr eaLnBrk="1" fontAlgn="auto" hangingPunct="1">
              <a:spcAft>
                <a:spcPts val="0"/>
              </a:spcAft>
              <a:defRPr/>
            </a:pPr>
            <a:r>
              <a:rPr lang="en-US" sz="2800" dirty="0">
                <a:latin typeface="Arial" pitchFamily="34" charset="0"/>
                <a:cs typeface="Arial" pitchFamily="34" charset="0"/>
              </a:rPr>
              <a:t>Difficulty bonding</a:t>
            </a:r>
          </a:p>
          <a:p>
            <a:pPr eaLnBrk="1" fontAlgn="auto" hangingPunct="1">
              <a:spcAft>
                <a:spcPts val="0"/>
              </a:spcAft>
              <a:defRPr/>
            </a:pPr>
            <a:r>
              <a:rPr lang="en-US" sz="2800" dirty="0">
                <a:latin typeface="Arial" pitchFamily="34" charset="0"/>
                <a:cs typeface="Arial" pitchFamily="34" charset="0"/>
              </a:rPr>
              <a:t>Strains on relationships</a:t>
            </a:r>
          </a:p>
          <a:p>
            <a:pPr eaLnBrk="1" fontAlgn="auto" hangingPunct="1">
              <a:spcAft>
                <a:spcPts val="0"/>
              </a:spcAft>
              <a:defRPr/>
            </a:pPr>
            <a:r>
              <a:rPr lang="en-US" sz="2800" dirty="0">
                <a:latin typeface="Arial" pitchFamily="34" charset="0"/>
                <a:cs typeface="Arial" pitchFamily="34" charset="0"/>
              </a:rPr>
              <a:t>Information overload </a:t>
            </a:r>
            <a:endParaRPr lang="en-US" sz="3200" dirty="0">
              <a:latin typeface="Arial" pitchFamily="34" charset="0"/>
              <a:cs typeface="Arial" pitchFamily="34" charset="0"/>
            </a:endParaRPr>
          </a:p>
          <a:p>
            <a:pPr eaLnBrk="1" fontAlgn="auto" hangingPunct="1">
              <a:spcAft>
                <a:spcPts val="0"/>
              </a:spcAft>
              <a:defRPr/>
            </a:pPr>
            <a:r>
              <a:rPr lang="en-US" sz="2800" dirty="0">
                <a:latin typeface="Arial" pitchFamily="34" charset="0"/>
                <a:cs typeface="Arial" pitchFamily="34" charset="0"/>
              </a:rPr>
              <a:t>Juggling time commitments</a:t>
            </a:r>
            <a:endParaRPr lang="en-US" dirty="0">
              <a:latin typeface="Arial" pitchFamily="34" charset="0"/>
            </a:endParaRPr>
          </a:p>
          <a:p>
            <a:pPr eaLnBrk="1" hangingPunct="1">
              <a:buFont typeface="Wingdings" pitchFamily="2" charset="2"/>
              <a:buNone/>
              <a:defRPr/>
            </a:pPr>
            <a:endParaRPr lang="en-US" dirty="0"/>
          </a:p>
        </p:txBody>
      </p:sp>
      <p:sp>
        <p:nvSpPr>
          <p:cNvPr id="2" name="Content Placeholder 1"/>
          <p:cNvSpPr>
            <a:spLocks noGrp="1"/>
          </p:cNvSpPr>
          <p:nvPr>
            <p:ph sz="quarter" idx="14"/>
          </p:nvPr>
        </p:nvSpPr>
        <p:spPr>
          <a:xfrm>
            <a:off x="1524000" y="4953000"/>
            <a:ext cx="6409944" cy="1241426"/>
          </a:xfrm>
        </p:spPr>
        <p:txBody>
          <a:bodyPr/>
          <a:lstStyle/>
          <a:p>
            <a:r>
              <a:rPr lang="en-US" dirty="0"/>
              <a:t>At-risk parents particularly vulnerable</a:t>
            </a:r>
          </a:p>
          <a:p>
            <a:r>
              <a:rPr lang="en-US" dirty="0"/>
              <a:t>Emotional effects can be long-lasting</a:t>
            </a:r>
          </a:p>
        </p:txBody>
      </p:sp>
      <p:pic>
        <p:nvPicPr>
          <p:cNvPr id="378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95580">
            <a:off x="6340272" y="3306825"/>
            <a:ext cx="20923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7"/>
          </p:nvPr>
        </p:nvSpPr>
        <p:spPr/>
        <p:txBody>
          <a:bodyPr/>
          <a:lstStyle/>
          <a:p>
            <a:pPr>
              <a:defRPr/>
            </a:pPr>
            <a:fld id="{BE3322FD-673B-4AB7-A6B3-3A7E3F924056}"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762000"/>
          </a:xfrm>
        </p:spPr>
        <p:txBody>
          <a:bodyPr/>
          <a:lstStyle/>
          <a:p>
            <a:pPr algn="l" eaLnBrk="1" hangingPunct="1"/>
            <a:r>
              <a:rPr lang="en-US" altLang="en-US" sz="3200" b="1" dirty="0"/>
              <a:t>DEC Recommended Practices</a:t>
            </a:r>
          </a:p>
        </p:txBody>
      </p:sp>
      <p:sp>
        <p:nvSpPr>
          <p:cNvPr id="5123" name="Content Placeholder 2"/>
          <p:cNvSpPr>
            <a:spLocks noGrp="1"/>
          </p:cNvSpPr>
          <p:nvPr>
            <p:ph idx="1"/>
          </p:nvPr>
        </p:nvSpPr>
        <p:spPr>
          <a:xfrm>
            <a:off x="1219200" y="990600"/>
            <a:ext cx="7620000" cy="5410200"/>
          </a:xfrm>
        </p:spPr>
        <p:txBody>
          <a:bodyPr/>
          <a:lstStyle/>
          <a:p>
            <a:pPr eaLnBrk="1" hangingPunct="1">
              <a:buFont typeface="Arial" pitchFamily="34" charset="0"/>
              <a:buNone/>
              <a:defRPr/>
            </a:pPr>
            <a:r>
              <a:rPr lang="en-US" sz="2000" dirty="0">
                <a:solidFill>
                  <a:schemeClr val="tx1"/>
                </a:solidFill>
                <a:latin typeface="+mj-lt"/>
              </a:rPr>
              <a:t>Assessment </a:t>
            </a:r>
          </a:p>
          <a:p>
            <a:pPr eaLnBrk="1" hangingPunct="1">
              <a:buFont typeface="Arial" pitchFamily="34" charset="0"/>
              <a:buNone/>
              <a:defRPr/>
            </a:pPr>
            <a:r>
              <a:rPr lang="en-US" sz="1800" dirty="0">
                <a:solidFill>
                  <a:schemeClr val="tx1"/>
                </a:solidFill>
                <a:latin typeface="+mj-lt"/>
              </a:rPr>
              <a:t>A2. Practitioners work as a team with the family and other professionals to gather assessment information </a:t>
            </a:r>
          </a:p>
          <a:p>
            <a:pPr eaLnBrk="1" hangingPunct="1">
              <a:buFont typeface="Arial" pitchFamily="34" charset="0"/>
              <a:buNone/>
              <a:defRPr/>
            </a:pPr>
            <a:r>
              <a:rPr lang="en-US" sz="2000" dirty="0">
                <a:solidFill>
                  <a:schemeClr val="tx1"/>
                </a:solidFill>
                <a:latin typeface="+mj-lt"/>
              </a:rPr>
              <a:t>Environment </a:t>
            </a:r>
          </a:p>
          <a:p>
            <a:pPr eaLnBrk="1" hangingPunct="1">
              <a:buFont typeface="Arial" pitchFamily="34" charset="0"/>
              <a:buNone/>
              <a:defRPr/>
            </a:pPr>
            <a:r>
              <a:rPr lang="en-US" sz="1800" dirty="0">
                <a:solidFill>
                  <a:schemeClr val="tx1"/>
                </a:solidFill>
                <a:latin typeface="+mj-lt"/>
              </a:rPr>
              <a:t>E3. Practitioners work with the family and other adults to modify and adapt the physical, social and temporal environments  to promote each child’s access to and participation in learning experiences. </a:t>
            </a:r>
          </a:p>
          <a:p>
            <a:pPr eaLnBrk="1" hangingPunct="1">
              <a:buFont typeface="Arial" pitchFamily="34" charset="0"/>
              <a:buNone/>
              <a:defRPr/>
            </a:pPr>
            <a:r>
              <a:rPr lang="en-US" sz="2000" dirty="0">
                <a:solidFill>
                  <a:schemeClr val="tx1"/>
                </a:solidFill>
                <a:latin typeface="+mj-lt"/>
              </a:rPr>
              <a:t>Family</a:t>
            </a:r>
          </a:p>
          <a:p>
            <a:pPr eaLnBrk="1" hangingPunct="1">
              <a:buFont typeface="Arial" pitchFamily="34" charset="0"/>
              <a:buNone/>
              <a:defRPr/>
            </a:pPr>
            <a:r>
              <a:rPr lang="en-US" sz="1800" dirty="0">
                <a:solidFill>
                  <a:schemeClr val="tx1"/>
                </a:solidFill>
                <a:latin typeface="+mj-lt"/>
              </a:rPr>
              <a:t>F5. Practitioners support family functioning, promote family confidence and competence, and strengthen family-child relationships by acting in ways that recognize and build on family strengths and capacities. </a:t>
            </a:r>
          </a:p>
          <a:p>
            <a:pPr eaLnBrk="1" hangingPunct="1">
              <a:buFont typeface="Arial" pitchFamily="34" charset="0"/>
              <a:buNone/>
              <a:defRPr/>
            </a:pPr>
            <a:r>
              <a:rPr lang="en-US" sz="2000" dirty="0">
                <a:solidFill>
                  <a:schemeClr val="tx1"/>
                </a:solidFill>
                <a:latin typeface="+mj-lt"/>
              </a:rPr>
              <a:t>Teaming and Collaboration</a:t>
            </a:r>
          </a:p>
          <a:p>
            <a:pPr eaLnBrk="1" hangingPunct="1">
              <a:buFont typeface="Arial" pitchFamily="34" charset="0"/>
              <a:buNone/>
              <a:defRPr/>
            </a:pPr>
            <a:r>
              <a:rPr lang="en-US" sz="1800" dirty="0">
                <a:solidFill>
                  <a:schemeClr val="tx1"/>
                </a:solidFill>
                <a:latin typeface="+mj-lt"/>
              </a:rPr>
              <a:t>TC1.  Practitioners representing multiple disciplines and families work together as a team to plan and implement supports and services to meet the unique needs of each child and family.</a:t>
            </a:r>
            <a:endParaRPr lang="en-US" sz="1600" dirty="0">
              <a:solidFill>
                <a:schemeClr val="tx1"/>
              </a:solidFill>
              <a:latin typeface="+mj-lt"/>
            </a:endParaRPr>
          </a:p>
          <a:p>
            <a:pPr eaLnBrk="1" hangingPunct="1">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305800" cy="1143000"/>
          </a:xfrm>
        </p:spPr>
        <p:txBody>
          <a:bodyPr/>
          <a:lstStyle/>
          <a:p>
            <a:pPr eaLnBrk="1" hangingPunct="1"/>
            <a:r>
              <a:rPr lang="en-US" altLang="en-US" sz="3600" b="1" dirty="0"/>
              <a:t>Implications of prematurity:</a:t>
            </a:r>
            <a:br>
              <a:rPr lang="en-US" altLang="en-US" sz="3600" b="1" dirty="0"/>
            </a:br>
            <a:r>
              <a:rPr lang="en-US" altLang="en-US" sz="3600" b="1" dirty="0"/>
              <a:t>For Service Providers    </a:t>
            </a:r>
          </a:p>
        </p:txBody>
      </p:sp>
      <p:sp>
        <p:nvSpPr>
          <p:cNvPr id="38915" name="Content Placeholder 2"/>
          <p:cNvSpPr>
            <a:spLocks noGrp="1"/>
          </p:cNvSpPr>
          <p:nvPr>
            <p:ph idx="1"/>
          </p:nvPr>
        </p:nvSpPr>
        <p:spPr>
          <a:xfrm>
            <a:off x="1600200" y="1752600"/>
            <a:ext cx="7010400" cy="4191000"/>
          </a:xfrm>
        </p:spPr>
        <p:txBody>
          <a:bodyPr/>
          <a:lstStyle/>
          <a:p>
            <a:pPr marL="457200" indent="-457200" eaLnBrk="1" hangingPunct="1">
              <a:spcBef>
                <a:spcPts val="600"/>
              </a:spcBef>
              <a:buClr>
                <a:schemeClr val="tx2">
                  <a:lumMod val="75000"/>
                </a:schemeClr>
              </a:buClr>
              <a:buFont typeface="+mj-lt"/>
              <a:buAutoNum type="arabicPeriod"/>
            </a:pPr>
            <a:r>
              <a:rPr lang="en-US" altLang="en-US" dirty="0"/>
              <a:t>Prioritize sensory issues from start</a:t>
            </a:r>
          </a:p>
          <a:p>
            <a:pPr marL="457200" indent="-457200" eaLnBrk="1" hangingPunct="1">
              <a:spcBef>
                <a:spcPts val="600"/>
              </a:spcBef>
              <a:buClr>
                <a:schemeClr val="tx2">
                  <a:lumMod val="75000"/>
                </a:schemeClr>
              </a:buClr>
              <a:buFont typeface="+mj-lt"/>
              <a:buAutoNum type="arabicPeriod"/>
            </a:pPr>
            <a:r>
              <a:rPr lang="en-US" altLang="en-US" dirty="0"/>
              <a:t>Build customized, collaborative team </a:t>
            </a:r>
          </a:p>
          <a:p>
            <a:pPr marL="457200" indent="-457200" eaLnBrk="1" hangingPunct="1">
              <a:spcBef>
                <a:spcPts val="600"/>
              </a:spcBef>
              <a:buClr>
                <a:schemeClr val="tx2">
                  <a:lumMod val="75000"/>
                </a:schemeClr>
              </a:buClr>
              <a:buFont typeface="+mj-lt"/>
              <a:buAutoNum type="arabicPeriod"/>
            </a:pPr>
            <a:r>
              <a:rPr lang="en-US" altLang="en-US" dirty="0"/>
              <a:t>Find out about hospital experiences of children you work with</a:t>
            </a:r>
          </a:p>
          <a:p>
            <a:pPr marL="457200" indent="-457200" eaLnBrk="1" hangingPunct="1">
              <a:spcBef>
                <a:spcPts val="600"/>
              </a:spcBef>
              <a:buClr>
                <a:schemeClr val="tx2">
                  <a:lumMod val="75000"/>
                </a:schemeClr>
              </a:buClr>
              <a:buFont typeface="+mj-lt"/>
              <a:buAutoNum type="arabicPeriod"/>
            </a:pPr>
            <a:r>
              <a:rPr lang="en-US" altLang="en-US" dirty="0"/>
              <a:t>Give families space and time – they  need and deserve it!</a:t>
            </a:r>
          </a:p>
          <a:p>
            <a:pPr marL="457200" indent="-457200" eaLnBrk="1" hangingPunct="1">
              <a:spcBef>
                <a:spcPts val="600"/>
              </a:spcBef>
              <a:buClr>
                <a:schemeClr val="tx2">
                  <a:lumMod val="75000"/>
                </a:schemeClr>
              </a:buClr>
              <a:buFont typeface="+mj-lt"/>
              <a:buAutoNum type="arabicPeriod"/>
            </a:pPr>
            <a:r>
              <a:rPr lang="en-US" altLang="en-US" dirty="0"/>
              <a:t>Realize that family behaviors viewed as barriers may have deep-rooted origins</a:t>
            </a:r>
          </a:p>
          <a:p>
            <a:pPr marL="457200" indent="-457200" eaLnBrk="1" hangingPunct="1">
              <a:spcBef>
                <a:spcPts val="600"/>
              </a:spcBef>
              <a:buClr>
                <a:schemeClr val="tx2">
                  <a:lumMod val="75000"/>
                </a:schemeClr>
              </a:buClr>
              <a:buFont typeface="+mj-lt"/>
              <a:buAutoNum type="arabicPeriod"/>
            </a:pPr>
            <a:r>
              <a:rPr lang="en-US" altLang="en-US" dirty="0"/>
              <a:t>Be careful how you “use your words”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381000"/>
            <a:ext cx="8229600" cy="838200"/>
          </a:xfrm>
        </p:spPr>
        <p:txBody>
          <a:bodyPr/>
          <a:lstStyle/>
          <a:p>
            <a:pPr eaLnBrk="1" hangingPunct="1"/>
            <a:r>
              <a:rPr lang="en-US" altLang="en-US" sz="3600" b="1" dirty="0"/>
              <a:t>Implications of Ongoing Medical Issues</a:t>
            </a:r>
          </a:p>
        </p:txBody>
      </p:sp>
      <p:sp>
        <p:nvSpPr>
          <p:cNvPr id="39939" name="Content Placeholder 2"/>
          <p:cNvSpPr>
            <a:spLocks noGrp="1"/>
          </p:cNvSpPr>
          <p:nvPr>
            <p:ph idx="1"/>
          </p:nvPr>
        </p:nvSpPr>
        <p:spPr>
          <a:xfrm>
            <a:off x="1524000" y="1447800"/>
            <a:ext cx="7162800" cy="4678363"/>
          </a:xfrm>
        </p:spPr>
        <p:txBody>
          <a:bodyPr/>
          <a:lstStyle/>
          <a:p>
            <a:pPr eaLnBrk="1" hangingPunct="1">
              <a:buClr>
                <a:srgbClr val="9EAD2B"/>
              </a:buClr>
            </a:pPr>
            <a:r>
              <a:rPr lang="en-US" altLang="en-US" sz="2800" dirty="0">
                <a:solidFill>
                  <a:schemeClr val="tx1"/>
                </a:solidFill>
                <a:latin typeface="Arial" pitchFamily="34" charset="0"/>
                <a:cs typeface="Arial" pitchFamily="34" charset="0"/>
              </a:rPr>
              <a:t> Frequent and/or prolonged hospital stays </a:t>
            </a:r>
          </a:p>
          <a:p>
            <a:pPr eaLnBrk="1" hangingPunct="1">
              <a:buClr>
                <a:srgbClr val="9EAD2B"/>
              </a:buClr>
            </a:pPr>
            <a:r>
              <a:rPr lang="en-US" altLang="en-US" sz="2800" dirty="0">
                <a:solidFill>
                  <a:schemeClr val="tx1"/>
                </a:solidFill>
                <a:latin typeface="Arial" pitchFamily="34" charset="0"/>
                <a:cs typeface="Arial" pitchFamily="34" charset="0"/>
              </a:rPr>
              <a:t> Increased demands on time </a:t>
            </a:r>
          </a:p>
          <a:p>
            <a:pPr eaLnBrk="1" hangingPunct="1">
              <a:buClr>
                <a:srgbClr val="9EAD2B"/>
              </a:buClr>
            </a:pPr>
            <a:r>
              <a:rPr lang="en-US" altLang="en-US" sz="2800" dirty="0">
                <a:solidFill>
                  <a:schemeClr val="tx1"/>
                </a:solidFill>
                <a:latin typeface="Arial" pitchFamily="34" charset="0"/>
                <a:cs typeface="Arial" pitchFamily="34" charset="0"/>
              </a:rPr>
              <a:t> Developmental &amp; educational concerns may take lower priority</a:t>
            </a:r>
          </a:p>
          <a:p>
            <a:pPr eaLnBrk="1" hangingPunct="1">
              <a:buClr>
                <a:srgbClr val="9EAD2B"/>
              </a:buClr>
            </a:pPr>
            <a:r>
              <a:rPr lang="en-US" altLang="en-US" sz="2800" dirty="0">
                <a:solidFill>
                  <a:schemeClr val="tx1"/>
                </a:solidFill>
                <a:latin typeface="Arial" pitchFamily="34" charset="0"/>
                <a:cs typeface="Arial" pitchFamily="34" charset="0"/>
              </a:rPr>
              <a:t> Similar family stressors likely</a:t>
            </a:r>
          </a:p>
          <a:p>
            <a:pPr eaLnBrk="1" hangingPunct="1">
              <a:buClr>
                <a:srgbClr val="9EAD2B"/>
              </a:buClr>
            </a:pPr>
            <a:r>
              <a:rPr lang="en-US" altLang="en-US" sz="2800" dirty="0">
                <a:solidFill>
                  <a:schemeClr val="tx1"/>
                </a:solidFill>
                <a:latin typeface="Arial" pitchFamily="34" charset="0"/>
                <a:cs typeface="Arial" pitchFamily="34" charset="0"/>
              </a:rPr>
              <a:t> Gaps in learning opportunities add</a:t>
            </a:r>
          </a:p>
          <a:p>
            <a:pPr eaLnBrk="1" hangingPunct="1">
              <a:buClr>
                <a:srgbClr val="9EAD2B"/>
              </a:buClr>
              <a:buFont typeface="Wingdings" pitchFamily="2" charset="2"/>
              <a:buNone/>
            </a:pPr>
            <a:r>
              <a:rPr lang="en-US" altLang="en-US" sz="2800" dirty="0">
                <a:solidFill>
                  <a:schemeClr val="tx1"/>
                </a:solidFill>
                <a:latin typeface="Arial" pitchFamily="34" charset="0"/>
                <a:cs typeface="Arial" pitchFamily="34" charset="0"/>
              </a:rPr>
              <a:t>    challenges </a:t>
            </a:r>
          </a:p>
          <a:p>
            <a:pPr eaLnBrk="1" hangingPunct="1">
              <a:buClr>
                <a:srgbClr val="9EAD2B"/>
              </a:buClr>
            </a:pPr>
            <a:r>
              <a:rPr lang="en-US" altLang="en-US" sz="2800" dirty="0">
                <a:solidFill>
                  <a:schemeClr val="tx1"/>
                </a:solidFill>
                <a:latin typeface="Arial" pitchFamily="34" charset="0"/>
                <a:cs typeface="Arial" pitchFamily="34" charset="0"/>
              </a:rPr>
              <a:t> Effects of medication </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274638"/>
            <a:ext cx="8686800" cy="1143000"/>
          </a:xfrm>
        </p:spPr>
        <p:txBody>
          <a:bodyPr/>
          <a:lstStyle/>
          <a:p>
            <a:pPr eaLnBrk="1" hangingPunct="1"/>
            <a:r>
              <a:rPr lang="en-US" altLang="en-US" sz="3600" b="1" dirty="0"/>
              <a:t> Implications of Multiple Disabilities</a:t>
            </a:r>
          </a:p>
        </p:txBody>
      </p:sp>
      <p:sp>
        <p:nvSpPr>
          <p:cNvPr id="40963" name="Content Placeholder 2"/>
          <p:cNvSpPr>
            <a:spLocks noGrp="1"/>
          </p:cNvSpPr>
          <p:nvPr>
            <p:ph idx="1"/>
          </p:nvPr>
        </p:nvSpPr>
        <p:spPr>
          <a:xfrm>
            <a:off x="1524000" y="1371600"/>
            <a:ext cx="7010400" cy="4754563"/>
          </a:xfrm>
        </p:spPr>
        <p:txBody>
          <a:bodyPr/>
          <a:lstStyle/>
          <a:p>
            <a:pPr eaLnBrk="1" hangingPunct="1">
              <a:buClr>
                <a:srgbClr val="9EAD2B"/>
              </a:buClr>
            </a:pPr>
            <a:r>
              <a:rPr lang="en-US" altLang="en-US" sz="2800" dirty="0"/>
              <a:t> </a:t>
            </a:r>
            <a:r>
              <a:rPr lang="en-US" altLang="en-US" sz="2800" dirty="0">
                <a:latin typeface="Arial" pitchFamily="34" charset="0"/>
                <a:cs typeface="Arial" pitchFamily="34" charset="0"/>
              </a:rPr>
              <a:t>Loss of child imagined</a:t>
            </a:r>
          </a:p>
          <a:p>
            <a:pPr eaLnBrk="1" hangingPunct="1">
              <a:buClr>
                <a:srgbClr val="9EAD2B"/>
              </a:buClr>
            </a:pPr>
            <a:r>
              <a:rPr lang="en-US" altLang="en-US" sz="2800" dirty="0">
                <a:latin typeface="Arial" pitchFamily="34" charset="0"/>
                <a:cs typeface="Arial" pitchFamily="34" charset="0"/>
              </a:rPr>
              <a:t> Cultural considerations </a:t>
            </a:r>
          </a:p>
          <a:p>
            <a:pPr eaLnBrk="1" hangingPunct="1">
              <a:buClr>
                <a:srgbClr val="9EAD2B"/>
              </a:buClr>
            </a:pPr>
            <a:r>
              <a:rPr lang="en-US" altLang="en-US" sz="2800" dirty="0">
                <a:latin typeface="Arial" pitchFamily="34" charset="0"/>
                <a:cs typeface="Arial" pitchFamily="34" charset="0"/>
              </a:rPr>
              <a:t> Family stressors become ongoing</a:t>
            </a:r>
          </a:p>
          <a:p>
            <a:pPr eaLnBrk="1" hangingPunct="1">
              <a:buClr>
                <a:srgbClr val="9EAD2B"/>
              </a:buClr>
            </a:pPr>
            <a:r>
              <a:rPr lang="en-US" altLang="en-US" sz="2800" dirty="0">
                <a:latin typeface="Arial" pitchFamily="34" charset="0"/>
                <a:cs typeface="Arial" pitchFamily="34" charset="0"/>
              </a:rPr>
              <a:t> Numerous home visitors  </a:t>
            </a:r>
          </a:p>
          <a:p>
            <a:pPr eaLnBrk="1" hangingPunct="1">
              <a:buClr>
                <a:srgbClr val="9EAD2B"/>
              </a:buClr>
            </a:pPr>
            <a:r>
              <a:rPr lang="en-US" altLang="en-US" sz="2800" dirty="0">
                <a:latin typeface="Arial" pitchFamily="34" charset="0"/>
                <a:cs typeface="Arial" pitchFamily="34" charset="0"/>
              </a:rPr>
              <a:t> May see increased emphasis on </a:t>
            </a:r>
          </a:p>
          <a:p>
            <a:pPr eaLnBrk="1" hangingPunct="1">
              <a:buClr>
                <a:srgbClr val="9EAD2B"/>
              </a:buClr>
              <a:buFont typeface="Wingdings" pitchFamily="2" charset="2"/>
              <a:buNone/>
            </a:pPr>
            <a:r>
              <a:rPr lang="en-US" altLang="en-US" sz="2800" dirty="0">
                <a:latin typeface="Arial" pitchFamily="34" charset="0"/>
                <a:cs typeface="Arial" pitchFamily="34" charset="0"/>
              </a:rPr>
              <a:t>    protecting the child </a:t>
            </a:r>
          </a:p>
          <a:p>
            <a:pPr eaLnBrk="1" hangingPunct="1">
              <a:buClr>
                <a:srgbClr val="9EAD2B"/>
              </a:buClr>
            </a:pPr>
            <a:r>
              <a:rPr lang="en-US" altLang="en-US" sz="2800" dirty="0">
                <a:latin typeface="Arial" pitchFamily="34" charset="0"/>
                <a:cs typeface="Arial" pitchFamily="34" charset="0"/>
              </a:rPr>
              <a:t> May also see lower expectations  </a:t>
            </a:r>
          </a:p>
          <a:p>
            <a:pPr eaLnBrk="1" hangingPunct="1">
              <a:buClr>
                <a:srgbClr val="9EAD2B"/>
              </a:buClr>
            </a:pPr>
            <a:r>
              <a:rPr lang="en-US" altLang="en-US" sz="2800" dirty="0">
                <a:latin typeface="Arial" pitchFamily="34" charset="0"/>
                <a:cs typeface="Arial" pitchFamily="34" charset="0"/>
              </a:rPr>
              <a:t> Reactions of family &amp; friends</a:t>
            </a:r>
          </a:p>
          <a:p>
            <a:pPr eaLnBrk="1" hangingPunct="1">
              <a:buClr>
                <a:srgbClr val="9EAD2B"/>
              </a:buClr>
            </a:pPr>
            <a:r>
              <a:rPr lang="en-US" altLang="en-US" sz="2800" dirty="0">
                <a:latin typeface="Arial" pitchFamily="34" charset="0"/>
                <a:cs typeface="Arial" pitchFamily="34" charset="0"/>
              </a:rPr>
              <a:t> Delayed development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Welcome to My Home</a:t>
            </a:r>
          </a:p>
        </p:txBody>
      </p:sp>
      <p:pic>
        <p:nvPicPr>
          <p:cNvPr id="41986" name="Content Placeholder 3" descr="This anonymous reflection employs honesty and humor to provide a family perspective on welcoming professionals into their home. Document can be found here: https://www.indbservices.org/images/Handouts/07.Welcome-to-My-Home.pdf">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3421" y="1474695"/>
            <a:ext cx="8762115" cy="3859305"/>
          </a:xfrm>
          <a:ln w="19050">
            <a:solidFill>
              <a:schemeClr val="tx1"/>
            </a:solidFill>
            <a:miter lim="800000"/>
            <a:headEnd/>
            <a:tailEnd/>
          </a:ln>
        </p:spPr>
      </p:pic>
      <p:sp>
        <p:nvSpPr>
          <p:cNvPr id="3" name="Content Placeholder 2" hidden="1"/>
          <p:cNvSpPr>
            <a:spLocks noGrp="1"/>
          </p:cNvSpPr>
          <p:nvPr>
            <p:ph sz="quarter" idx="14"/>
          </p:nvPr>
        </p:nvSpPr>
        <p:spPr>
          <a:xfrm>
            <a:off x="1447800" y="1066800"/>
            <a:ext cx="7019544" cy="5059680"/>
          </a:xfrm>
        </p:spPr>
        <p:txBody>
          <a:bodyPr/>
          <a:lstStyle/>
          <a:p>
            <a:r>
              <a:rPr lang="en-US" sz="1600" dirty="0"/>
              <a:t>Welcome to my Home</a:t>
            </a:r>
          </a:p>
          <a:p>
            <a:pPr marL="0" indent="0">
              <a:buNone/>
            </a:pPr>
            <a:r>
              <a:rPr lang="en-US" sz="1600" dirty="0"/>
              <a:t>Hi Welcome to my home. I think. I mean, maybe you’re welcome. I’m not sure yet. When I get to know you, I’ll know for sure. My child has a disability and I need help to do all the things he needs done. SO I need you. He needs you too, because he gets worn out and bored with me and sometimes dislikes me about as much as I sometimes dislike him (Please don’t start making judgements about me, we just got started. It’s just that I’m honest, and as much as he’s the sole reason for my existence, there are times when both of us wear thin). Your agency sent you here. I called for help, but I don’t get a choice of who comes into my home and into my life. You come at your convenience, usually between 9 am and 3 pm Monday through Friday. I’m on my own evenings and weekends, when my other children tug at me and want me and feel slighted and offended and I feel stretched to my limit. </a:t>
            </a:r>
          </a:p>
        </p:txBody>
      </p:sp>
      <p:sp>
        <p:nvSpPr>
          <p:cNvPr id="4" name="Slide Number Placeholder 3"/>
          <p:cNvSpPr>
            <a:spLocks noGrp="1"/>
          </p:cNvSpPr>
          <p:nvPr>
            <p:ph type="sldNum" sz="quarter" idx="17"/>
          </p:nvPr>
        </p:nvSpPr>
        <p:spPr/>
        <p:txBody>
          <a:bodyPr/>
          <a:lstStyle/>
          <a:p>
            <a:pPr>
              <a:defRPr/>
            </a:pPr>
            <a:fld id="{BE3322FD-673B-4AB7-A6B3-3A7E3F924056}"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381000" y="228600"/>
            <a:ext cx="8610600" cy="1066800"/>
          </a:xfrm>
        </p:spPr>
        <p:txBody>
          <a:bodyPr/>
          <a:lstStyle/>
          <a:p>
            <a:pPr eaLnBrk="1" hangingPunct="1"/>
            <a:r>
              <a:rPr lang="en-US" altLang="en-US" sz="4000" b="1" dirty="0"/>
              <a:t>Impacts of Hearing Loss </a:t>
            </a:r>
          </a:p>
        </p:txBody>
      </p:sp>
      <p:sp>
        <p:nvSpPr>
          <p:cNvPr id="44035" name="Rectangle 3"/>
          <p:cNvSpPr>
            <a:spLocks noGrp="1" noChangeArrowheads="1"/>
          </p:cNvSpPr>
          <p:nvPr>
            <p:ph idx="1"/>
          </p:nvPr>
        </p:nvSpPr>
        <p:spPr>
          <a:xfrm>
            <a:off x="1676400" y="1752600"/>
            <a:ext cx="7010400" cy="4378325"/>
          </a:xfrm>
        </p:spPr>
        <p:txBody>
          <a:bodyPr/>
          <a:lstStyle/>
          <a:p>
            <a:pPr eaLnBrk="1" hangingPunct="1">
              <a:lnSpc>
                <a:spcPct val="80000"/>
              </a:lnSpc>
              <a:buClr>
                <a:srgbClr val="56893E"/>
              </a:buClr>
              <a:defRPr/>
            </a:pPr>
            <a:r>
              <a:rPr lang="en-US" altLang="en-US" sz="3600" dirty="0"/>
              <a:t> Communication challenges</a:t>
            </a:r>
            <a:endParaRPr lang="en-US" altLang="en-US" sz="1200" dirty="0"/>
          </a:p>
          <a:p>
            <a:pPr eaLnBrk="1" hangingPunct="1">
              <a:lnSpc>
                <a:spcPct val="80000"/>
              </a:lnSpc>
              <a:buClr>
                <a:srgbClr val="56893E"/>
              </a:buClr>
              <a:defRPr/>
            </a:pPr>
            <a:r>
              <a:rPr lang="en-US" altLang="en-US" sz="3600" dirty="0"/>
              <a:t> Hearing may be inconsistent </a:t>
            </a:r>
            <a:endParaRPr lang="en-US" altLang="en-US" sz="1200" dirty="0"/>
          </a:p>
          <a:p>
            <a:pPr eaLnBrk="1" hangingPunct="1">
              <a:lnSpc>
                <a:spcPct val="80000"/>
              </a:lnSpc>
              <a:buClr>
                <a:srgbClr val="56893E"/>
              </a:buClr>
              <a:defRPr/>
            </a:pPr>
            <a:r>
              <a:rPr lang="en-US" altLang="en-US" sz="3600" dirty="0"/>
              <a:t> Missing or distorted information</a:t>
            </a:r>
            <a:endParaRPr lang="en-US" altLang="en-US" sz="1200" dirty="0"/>
          </a:p>
          <a:p>
            <a:pPr eaLnBrk="1" hangingPunct="1">
              <a:lnSpc>
                <a:spcPct val="80000"/>
              </a:lnSpc>
              <a:buClr>
                <a:srgbClr val="56893E"/>
              </a:buClr>
              <a:defRPr/>
            </a:pPr>
            <a:r>
              <a:rPr lang="en-US" altLang="en-US" sz="3600" dirty="0"/>
              <a:t> Fatigue, ability to focus</a:t>
            </a:r>
            <a:endParaRPr lang="en-US" altLang="en-US" sz="1200" dirty="0"/>
          </a:p>
          <a:p>
            <a:pPr eaLnBrk="1" hangingPunct="1">
              <a:lnSpc>
                <a:spcPct val="80000"/>
              </a:lnSpc>
              <a:buClr>
                <a:srgbClr val="56893E"/>
              </a:buClr>
              <a:defRPr/>
            </a:pPr>
            <a:r>
              <a:rPr lang="en-US" altLang="en-US" sz="3600" dirty="0"/>
              <a:t> Difference in how everyday </a:t>
            </a:r>
          </a:p>
          <a:p>
            <a:pPr marL="0" indent="0" eaLnBrk="1" hangingPunct="1">
              <a:lnSpc>
                <a:spcPct val="80000"/>
              </a:lnSpc>
              <a:buClr>
                <a:srgbClr val="56893E"/>
              </a:buClr>
              <a:buFont typeface="Wingdings" pitchFamily="2" charset="2"/>
              <a:buNone/>
              <a:defRPr/>
            </a:pPr>
            <a:r>
              <a:rPr lang="en-US" altLang="en-US" sz="3600" dirty="0"/>
              <a:t>     activities are experienced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457200" y="0"/>
            <a:ext cx="8458200" cy="1600200"/>
          </a:xfrm>
        </p:spPr>
        <p:txBody>
          <a:bodyPr/>
          <a:lstStyle/>
          <a:p>
            <a:pPr eaLnBrk="1" hangingPunct="1"/>
            <a:r>
              <a:rPr lang="en-US" altLang="en-US" sz="4000" b="1" dirty="0"/>
              <a:t>Impacts of Vision Loss &amp; Blindness</a:t>
            </a:r>
          </a:p>
        </p:txBody>
      </p:sp>
      <p:sp>
        <p:nvSpPr>
          <p:cNvPr id="45059" name="Rectangle 3"/>
          <p:cNvSpPr>
            <a:spLocks noGrp="1" noChangeArrowheads="1"/>
          </p:cNvSpPr>
          <p:nvPr>
            <p:ph idx="1"/>
          </p:nvPr>
        </p:nvSpPr>
        <p:spPr>
          <a:xfrm>
            <a:off x="1600200" y="1600200"/>
            <a:ext cx="7086600" cy="4530725"/>
          </a:xfrm>
        </p:spPr>
        <p:txBody>
          <a:bodyPr/>
          <a:lstStyle/>
          <a:p>
            <a:pPr eaLnBrk="1" hangingPunct="1">
              <a:lnSpc>
                <a:spcPct val="80000"/>
              </a:lnSpc>
              <a:buClr>
                <a:srgbClr val="9EAD2B"/>
              </a:buClr>
              <a:defRPr/>
            </a:pPr>
            <a:r>
              <a:rPr lang="en-US" altLang="en-US" sz="3600" dirty="0"/>
              <a:t> </a:t>
            </a:r>
            <a:r>
              <a:rPr lang="en-US" altLang="en-US" sz="3200" dirty="0"/>
              <a:t>Bonding challenges</a:t>
            </a:r>
            <a:endParaRPr lang="en-US" altLang="en-US" sz="1100" dirty="0"/>
          </a:p>
          <a:p>
            <a:pPr eaLnBrk="1" hangingPunct="1">
              <a:lnSpc>
                <a:spcPct val="80000"/>
              </a:lnSpc>
              <a:buClr>
                <a:srgbClr val="9EAD2B"/>
              </a:buClr>
              <a:defRPr/>
            </a:pPr>
            <a:r>
              <a:rPr lang="en-US" altLang="en-US" sz="3200" dirty="0"/>
              <a:t> Apprehension</a:t>
            </a:r>
            <a:endParaRPr lang="en-US" altLang="en-US" sz="1100" dirty="0"/>
          </a:p>
          <a:p>
            <a:pPr eaLnBrk="1" hangingPunct="1">
              <a:lnSpc>
                <a:spcPct val="80000"/>
              </a:lnSpc>
              <a:buClr>
                <a:srgbClr val="9EAD2B"/>
              </a:buClr>
              <a:defRPr/>
            </a:pPr>
            <a:r>
              <a:rPr lang="en-US" altLang="en-US" sz="3200" dirty="0"/>
              <a:t> Missing, inconsistent or distorted</a:t>
            </a:r>
          </a:p>
          <a:p>
            <a:pPr marL="0" indent="0" eaLnBrk="1" hangingPunct="1">
              <a:lnSpc>
                <a:spcPct val="80000"/>
              </a:lnSpc>
              <a:buClr>
                <a:srgbClr val="9EAD2B"/>
              </a:buClr>
              <a:buFont typeface="Wingdings" pitchFamily="2" charset="2"/>
              <a:buNone/>
              <a:defRPr/>
            </a:pPr>
            <a:r>
              <a:rPr lang="en-US" altLang="en-US" sz="3200" dirty="0"/>
              <a:t>     information</a:t>
            </a:r>
            <a:endParaRPr lang="en-US" altLang="en-US" sz="1100" dirty="0"/>
          </a:p>
          <a:p>
            <a:pPr eaLnBrk="1" hangingPunct="1">
              <a:lnSpc>
                <a:spcPct val="80000"/>
              </a:lnSpc>
              <a:buClr>
                <a:srgbClr val="9EAD2B"/>
              </a:buClr>
              <a:defRPr/>
            </a:pPr>
            <a:r>
              <a:rPr lang="en-US" altLang="en-US" sz="3200" dirty="0"/>
              <a:t> Fatigue, inability to focus</a:t>
            </a:r>
            <a:endParaRPr lang="en-US" altLang="en-US" sz="1100" b="1" dirty="0"/>
          </a:p>
          <a:p>
            <a:pPr eaLnBrk="1" hangingPunct="1">
              <a:lnSpc>
                <a:spcPct val="80000"/>
              </a:lnSpc>
              <a:buClr>
                <a:srgbClr val="9EAD2B"/>
              </a:buClr>
              <a:defRPr/>
            </a:pPr>
            <a:r>
              <a:rPr lang="en-US" altLang="en-US" sz="3200" dirty="0"/>
              <a:t> Body and space awareness</a:t>
            </a:r>
            <a:endParaRPr lang="en-US" altLang="en-US" sz="1100" dirty="0"/>
          </a:p>
          <a:p>
            <a:pPr eaLnBrk="1" hangingPunct="1">
              <a:lnSpc>
                <a:spcPct val="80000"/>
              </a:lnSpc>
              <a:buClr>
                <a:srgbClr val="9EAD2B"/>
              </a:buClr>
              <a:defRPr/>
            </a:pPr>
            <a:r>
              <a:rPr lang="en-US" altLang="en-US" sz="3200" dirty="0"/>
              <a:t> Difference in how everyday activities</a:t>
            </a:r>
          </a:p>
          <a:p>
            <a:pPr marL="0" indent="0" eaLnBrk="1" hangingPunct="1">
              <a:lnSpc>
                <a:spcPct val="80000"/>
              </a:lnSpc>
              <a:buClr>
                <a:srgbClr val="9EAD2B"/>
              </a:buClr>
              <a:buFont typeface="Wingdings" pitchFamily="2" charset="2"/>
              <a:buNone/>
              <a:defRPr/>
            </a:pPr>
            <a:r>
              <a:rPr lang="en-US" altLang="en-US" sz="3200" dirty="0"/>
              <a:t>     are experienced </a:t>
            </a:r>
            <a:endParaRPr lang="en-US" altLang="en-US" sz="3600" dirty="0"/>
          </a:p>
          <a:p>
            <a:pPr eaLnBrk="1" hangingPunct="1">
              <a:lnSpc>
                <a:spcPct val="80000"/>
              </a:lnSpc>
              <a:defRPr/>
            </a:pPr>
            <a:endParaRPr lang="en-US" altLang="en-US" sz="1200"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457200" y="338139"/>
            <a:ext cx="8229600" cy="957262"/>
          </a:xfrm>
        </p:spPr>
        <p:txBody>
          <a:bodyPr/>
          <a:lstStyle/>
          <a:p>
            <a:pPr eaLnBrk="1" hangingPunct="1"/>
            <a:r>
              <a:rPr lang="en-US" altLang="en-US" b="1" dirty="0"/>
              <a:t>Impacts of Deaf-Blindness</a:t>
            </a:r>
          </a:p>
        </p:txBody>
      </p:sp>
      <p:sp>
        <p:nvSpPr>
          <p:cNvPr id="45059" name="Content Placeholder 11"/>
          <p:cNvSpPr>
            <a:spLocks noGrp="1"/>
          </p:cNvSpPr>
          <p:nvPr>
            <p:ph sz="quarter" idx="13"/>
          </p:nvPr>
        </p:nvSpPr>
        <p:spPr>
          <a:xfrm>
            <a:off x="4038600" y="1417828"/>
            <a:ext cx="4343400" cy="1784350"/>
          </a:xfrm>
        </p:spPr>
        <p:txBody>
          <a:bodyPr/>
          <a:lstStyle/>
          <a:p>
            <a:pPr marL="0" indent="0" algn="ctr">
              <a:buNone/>
            </a:pPr>
            <a:r>
              <a:rPr lang="en-US" dirty="0"/>
              <a:t>Deaf-blindness is often described as a disability of </a:t>
            </a:r>
            <a:r>
              <a:rPr lang="en-US" u="sng" dirty="0"/>
              <a:t>ACCESS</a:t>
            </a:r>
          </a:p>
        </p:txBody>
      </p:sp>
      <p:sp>
        <p:nvSpPr>
          <p:cNvPr id="2" name="Content Placeholder 1"/>
          <p:cNvSpPr>
            <a:spLocks noGrp="1"/>
          </p:cNvSpPr>
          <p:nvPr>
            <p:ph sz="quarter" idx="14"/>
          </p:nvPr>
        </p:nvSpPr>
        <p:spPr>
          <a:xfrm>
            <a:off x="1524000" y="3429000"/>
            <a:ext cx="7391400" cy="3214814"/>
          </a:xfrm>
        </p:spPr>
        <p:txBody>
          <a:bodyPr/>
          <a:lstStyle/>
          <a:p>
            <a:pPr eaLnBrk="1" hangingPunct="1">
              <a:buClr>
                <a:srgbClr val="660066"/>
              </a:buClr>
              <a:buFontTx/>
              <a:buNone/>
            </a:pPr>
            <a:r>
              <a:rPr lang="en-US" altLang="en-US" dirty="0"/>
              <a:t> </a:t>
            </a:r>
            <a:r>
              <a:rPr lang="en-US" altLang="en-US" sz="2800" b="1" i="1" dirty="0"/>
              <a:t>Combined vision and hearing loss affects </a:t>
            </a:r>
          </a:p>
          <a:p>
            <a:pPr eaLnBrk="1" hangingPunct="1">
              <a:buClr>
                <a:srgbClr val="9EAD2B"/>
              </a:buClr>
            </a:pPr>
            <a:r>
              <a:rPr lang="en-US" altLang="en-US" dirty="0"/>
              <a:t> Communication</a:t>
            </a:r>
          </a:p>
          <a:p>
            <a:pPr eaLnBrk="1" hangingPunct="1">
              <a:buClr>
                <a:srgbClr val="9EAD2B"/>
              </a:buClr>
            </a:pPr>
            <a:r>
              <a:rPr lang="en-US" altLang="en-US" dirty="0"/>
              <a:t> Exploration &gt; Mobility &gt; Engagement &gt; Participation  </a:t>
            </a:r>
          </a:p>
          <a:p>
            <a:pPr eaLnBrk="1" hangingPunct="1">
              <a:buClr>
                <a:srgbClr val="9EAD2B"/>
              </a:buClr>
            </a:pPr>
            <a:r>
              <a:rPr lang="en-US" altLang="en-US" dirty="0"/>
              <a:t> Relationships &gt; Social interaction &gt; Friendships </a:t>
            </a:r>
          </a:p>
          <a:p>
            <a:pPr eaLnBrk="1" hangingPunct="1">
              <a:buClr>
                <a:srgbClr val="9EAD2B"/>
              </a:buClr>
            </a:pPr>
            <a:r>
              <a:rPr lang="en-US" altLang="en-US" dirty="0"/>
              <a:t> Visual &amp; Mental Memory &gt; Concept development </a:t>
            </a:r>
          </a:p>
          <a:p>
            <a:pPr eaLnBrk="1" hangingPunct="1">
              <a:buClr>
                <a:srgbClr val="9EAD2B"/>
              </a:buClr>
            </a:pPr>
            <a:r>
              <a:rPr lang="en-US" altLang="en-US" dirty="0"/>
              <a:t> Independence</a:t>
            </a:r>
          </a:p>
          <a:p>
            <a:pPr eaLnBrk="1" hangingPunct="1">
              <a:buClr>
                <a:srgbClr val="9EAD2B"/>
              </a:buClr>
            </a:pPr>
            <a:r>
              <a:rPr lang="en-US" altLang="en-US" dirty="0"/>
              <a:t> Incidental Learning </a:t>
            </a:r>
          </a:p>
        </p:txBody>
      </p:sp>
      <p:pic>
        <p:nvPicPr>
          <p:cNvPr id="45061" name="Picture 2" descr="A young boy is playing with toys. " title="Child with 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17828"/>
            <a:ext cx="2667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7"/>
          </p:nvPr>
        </p:nvSpPr>
        <p:spPr/>
        <p:txBody>
          <a:bodyPr/>
          <a:lstStyle/>
          <a:p>
            <a:pPr>
              <a:defRPr/>
            </a:pPr>
            <a:fld id="{BE3322FD-673B-4AB7-A6B3-3A7E3F924056}"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28600"/>
            <a:ext cx="8610600" cy="990600"/>
          </a:xfrm>
        </p:spPr>
        <p:txBody>
          <a:bodyPr/>
          <a:lstStyle/>
          <a:p>
            <a:pPr eaLnBrk="1" hangingPunct="1"/>
            <a:r>
              <a:rPr lang="en-US" altLang="en-US" sz="4000" b="1" dirty="0"/>
              <a:t>How do infants and toddlers learn? </a:t>
            </a:r>
            <a:endParaRPr lang="en-US" altLang="en-US" b="1" dirty="0"/>
          </a:p>
        </p:txBody>
      </p:sp>
      <p:sp>
        <p:nvSpPr>
          <p:cNvPr id="46083" name="Content Placeholder 2"/>
          <p:cNvSpPr>
            <a:spLocks noGrp="1"/>
          </p:cNvSpPr>
          <p:nvPr>
            <p:ph idx="1"/>
          </p:nvPr>
        </p:nvSpPr>
        <p:spPr>
          <a:xfrm>
            <a:off x="1306286" y="1240970"/>
            <a:ext cx="7467600" cy="5083629"/>
          </a:xfrm>
        </p:spPr>
        <p:txBody>
          <a:bodyPr/>
          <a:lstStyle/>
          <a:p>
            <a:pPr marL="0" indent="0" eaLnBrk="1" hangingPunct="1">
              <a:buClr>
                <a:srgbClr val="9EAD2B"/>
              </a:buClr>
              <a:buNone/>
            </a:pPr>
            <a:r>
              <a:rPr lang="en-US" altLang="en-US" sz="3200" dirty="0"/>
              <a:t> </a:t>
            </a:r>
            <a:r>
              <a:rPr lang="en-US" altLang="en-US" sz="3200" b="1" dirty="0"/>
              <a:t>Early Childhood Development  Basics </a:t>
            </a:r>
          </a:p>
          <a:p>
            <a:pPr lvl="1" eaLnBrk="1" hangingPunct="1">
              <a:buClr>
                <a:srgbClr val="9EAD2B"/>
              </a:buClr>
            </a:pPr>
            <a:r>
              <a:rPr lang="en-US" altLang="en-US" sz="3000" dirty="0"/>
              <a:t>Sensory exploration  </a:t>
            </a:r>
          </a:p>
          <a:p>
            <a:pPr lvl="1" eaLnBrk="1" hangingPunct="1">
              <a:buClr>
                <a:srgbClr val="9EAD2B"/>
              </a:buClr>
            </a:pPr>
            <a:r>
              <a:rPr lang="en-US" altLang="en-US" sz="3000" dirty="0"/>
              <a:t> Movement</a:t>
            </a:r>
          </a:p>
          <a:p>
            <a:pPr lvl="1" eaLnBrk="1" hangingPunct="1">
              <a:buClr>
                <a:srgbClr val="9EAD2B"/>
              </a:buClr>
            </a:pPr>
            <a:r>
              <a:rPr lang="en-US" altLang="en-US" sz="3000" dirty="0"/>
              <a:t> Watching &amp; listening </a:t>
            </a:r>
          </a:p>
          <a:p>
            <a:pPr lvl="1" eaLnBrk="1" hangingPunct="1">
              <a:buClr>
                <a:srgbClr val="9EAD2B"/>
              </a:buClr>
            </a:pPr>
            <a:r>
              <a:rPr lang="en-US" altLang="en-US" sz="3000" dirty="0"/>
              <a:t> Trying new things </a:t>
            </a:r>
          </a:p>
          <a:p>
            <a:pPr lvl="1" eaLnBrk="1" hangingPunct="1">
              <a:buClr>
                <a:srgbClr val="9EAD2B"/>
              </a:buClr>
            </a:pPr>
            <a:r>
              <a:rPr lang="en-US" altLang="en-US" sz="3000" dirty="0"/>
              <a:t> Repeating favored activities </a:t>
            </a:r>
          </a:p>
          <a:p>
            <a:pPr lvl="1" eaLnBrk="1" hangingPunct="1">
              <a:buClr>
                <a:srgbClr val="9EAD2B"/>
              </a:buClr>
            </a:pPr>
            <a:r>
              <a:rPr lang="en-US" altLang="en-US" sz="3000" dirty="0"/>
              <a:t> Asking questions</a:t>
            </a:r>
          </a:p>
          <a:p>
            <a:pPr lvl="1" eaLnBrk="1" hangingPunct="1">
              <a:buClr>
                <a:srgbClr val="9EAD2B"/>
              </a:buClr>
            </a:pPr>
            <a:r>
              <a:rPr lang="en-US" altLang="en-US" sz="3000" dirty="0"/>
              <a:t> Security of safe, familiar environment  </a:t>
            </a:r>
            <a:endParaRPr lang="en-US" altLang="en-US" sz="3400" dirty="0"/>
          </a:p>
          <a:p>
            <a:pPr eaLnBrk="1" hangingPunct="1">
              <a:buFontTx/>
              <a:buNone/>
            </a:pPr>
            <a:r>
              <a:rPr lang="en-US" altLang="en-US" sz="3600" dirty="0"/>
              <a:t> </a:t>
            </a:r>
          </a:p>
        </p:txBody>
      </p:sp>
      <p:sp>
        <p:nvSpPr>
          <p:cNvPr id="3" name="Slide Number Placeholder 2"/>
          <p:cNvSpPr>
            <a:spLocks noGrp="1"/>
          </p:cNvSpPr>
          <p:nvPr>
            <p:ph type="sldNum" sz="quarter" idx="12"/>
          </p:nvPr>
        </p:nvSpPr>
        <p:spPr/>
        <p:txBody>
          <a:bodyPr/>
          <a:lstStyle/>
          <a:p>
            <a:pPr>
              <a:defRPr/>
            </a:pPr>
            <a:fld id="{63C06187-071C-4FC9-ABF0-FA4E5F99E804}"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228600"/>
            <a:ext cx="8610600" cy="838200"/>
          </a:xfrm>
        </p:spPr>
        <p:txBody>
          <a:bodyPr/>
          <a:lstStyle/>
          <a:p>
            <a:pPr eaLnBrk="1" hangingPunct="1"/>
            <a:r>
              <a:rPr lang="en-US" altLang="en-US" sz="4800" b="1" i="1" dirty="0">
                <a:solidFill>
                  <a:srgbClr val="192970"/>
                </a:solidFill>
              </a:rPr>
              <a:t>Incidental Learning . . .    </a:t>
            </a:r>
            <a:endParaRPr lang="en-US" altLang="en-US" b="1" dirty="0"/>
          </a:p>
        </p:txBody>
      </p:sp>
      <p:sp>
        <p:nvSpPr>
          <p:cNvPr id="47107" name="Content Placeholder 2"/>
          <p:cNvSpPr>
            <a:spLocks noGrp="1"/>
          </p:cNvSpPr>
          <p:nvPr>
            <p:ph idx="1"/>
          </p:nvPr>
        </p:nvSpPr>
        <p:spPr>
          <a:xfrm>
            <a:off x="1371600" y="3886200"/>
            <a:ext cx="7467600" cy="2590800"/>
          </a:xfrm>
        </p:spPr>
        <p:txBody>
          <a:bodyPr/>
          <a:lstStyle/>
          <a:p>
            <a:pPr algn="ctr" eaLnBrk="1" hangingPunct="1">
              <a:buFontTx/>
              <a:buNone/>
            </a:pPr>
            <a:r>
              <a:rPr lang="en-US" altLang="en-US" sz="3600" dirty="0"/>
              <a:t>is what happens as young children</a:t>
            </a:r>
          </a:p>
          <a:p>
            <a:pPr algn="ctr" eaLnBrk="1" hangingPunct="1">
              <a:buFontTx/>
              <a:buNone/>
            </a:pPr>
            <a:r>
              <a:rPr lang="en-US" altLang="en-US" sz="3600" dirty="0"/>
              <a:t> watch, listen and put meaning to </a:t>
            </a:r>
          </a:p>
          <a:p>
            <a:pPr algn="ctr" eaLnBrk="1" hangingPunct="1">
              <a:buFontTx/>
              <a:buNone/>
            </a:pPr>
            <a:r>
              <a:rPr lang="en-US" altLang="en-US" sz="3600" dirty="0"/>
              <a:t>what’s going on around them</a:t>
            </a:r>
          </a:p>
          <a:p>
            <a:pPr eaLnBrk="1" hangingPunct="1">
              <a:buFontTx/>
              <a:buNone/>
            </a:pPr>
            <a:endParaRPr lang="en-US" altLang="en-US" sz="3600" dirty="0"/>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219200"/>
            <a:ext cx="21336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hidden="1"/>
          <p:cNvSpPr>
            <a:spLocks noGrp="1"/>
          </p:cNvSpPr>
          <p:nvPr>
            <p:ph type="title"/>
          </p:nvPr>
        </p:nvSpPr>
        <p:spPr>
          <a:xfrm>
            <a:off x="533400" y="228600"/>
            <a:ext cx="8458200" cy="838200"/>
          </a:xfrm>
        </p:spPr>
        <p:txBody>
          <a:bodyPr/>
          <a:lstStyle/>
          <a:p>
            <a:pPr eaLnBrk="1" hangingPunct="1"/>
            <a:r>
              <a:rPr lang="en-US" altLang="en-US" dirty="0"/>
              <a:t>Distance Senses</a:t>
            </a:r>
          </a:p>
        </p:txBody>
      </p:sp>
      <p:sp>
        <p:nvSpPr>
          <p:cNvPr id="48131" name="Content Placeholder 3"/>
          <p:cNvSpPr>
            <a:spLocks noGrp="1"/>
          </p:cNvSpPr>
          <p:nvPr>
            <p:ph idx="1"/>
          </p:nvPr>
        </p:nvSpPr>
        <p:spPr>
          <a:xfrm>
            <a:off x="1524000" y="1219200"/>
            <a:ext cx="6705600" cy="4911725"/>
          </a:xfrm>
        </p:spPr>
        <p:txBody>
          <a:bodyPr/>
          <a:lstStyle/>
          <a:p>
            <a:pPr eaLnBrk="1" hangingPunct="1">
              <a:lnSpc>
                <a:spcPct val="90000"/>
              </a:lnSpc>
              <a:buFont typeface="Wingdings" pitchFamily="2" charset="2"/>
              <a:buNone/>
            </a:pPr>
            <a:endParaRPr lang="en-US" altLang="en-US" dirty="0"/>
          </a:p>
          <a:p>
            <a:pPr eaLnBrk="1" hangingPunct="1">
              <a:buFontTx/>
              <a:buNone/>
            </a:pPr>
            <a:r>
              <a:rPr lang="en-US" altLang="en-US" sz="4000" dirty="0"/>
              <a:t> </a:t>
            </a:r>
            <a:r>
              <a:rPr lang="en-US" altLang="en-US" sz="3600" b="1" i="1" dirty="0"/>
              <a:t>Vision </a:t>
            </a:r>
            <a:r>
              <a:rPr lang="en-US" altLang="en-US" sz="3600" b="1" dirty="0"/>
              <a:t> </a:t>
            </a:r>
            <a:r>
              <a:rPr lang="en-US" altLang="en-US" sz="3600" dirty="0"/>
              <a:t>and </a:t>
            </a:r>
            <a:r>
              <a:rPr lang="en-US" altLang="en-US" sz="3600" b="1" i="1" dirty="0"/>
              <a:t>Hearing </a:t>
            </a:r>
            <a:r>
              <a:rPr lang="en-US" altLang="en-US" sz="3600" dirty="0"/>
              <a:t>are the primary senses for learning</a:t>
            </a:r>
          </a:p>
          <a:p>
            <a:pPr eaLnBrk="1" hangingPunct="1">
              <a:buFontTx/>
              <a:buNone/>
            </a:pPr>
            <a:endParaRPr lang="en-US" altLang="en-US" sz="1400" dirty="0"/>
          </a:p>
          <a:p>
            <a:pPr eaLnBrk="1" hangingPunct="1">
              <a:buFontTx/>
              <a:buNone/>
            </a:pPr>
            <a:r>
              <a:rPr lang="en-US" altLang="en-US" sz="3600" dirty="0"/>
              <a:t> They are also known as the </a:t>
            </a:r>
            <a:r>
              <a:rPr lang="en-US" altLang="en-US" sz="3600" b="1" i="1" dirty="0"/>
              <a:t>distance senses</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77813"/>
            <a:ext cx="8610600" cy="788987"/>
          </a:xfrm>
        </p:spPr>
        <p:txBody>
          <a:bodyPr/>
          <a:lstStyle/>
          <a:p>
            <a:pPr eaLnBrk="1" hangingPunct="1"/>
            <a:r>
              <a:rPr lang="en-US" altLang="en-US" b="1" dirty="0"/>
              <a:t>Overview of Deaf-Blindness </a:t>
            </a:r>
          </a:p>
        </p:txBody>
      </p:sp>
      <p:sp>
        <p:nvSpPr>
          <p:cNvPr id="12291" name="Content Placeholder 2"/>
          <p:cNvSpPr>
            <a:spLocks noGrp="1"/>
          </p:cNvSpPr>
          <p:nvPr>
            <p:ph idx="1"/>
          </p:nvPr>
        </p:nvSpPr>
        <p:spPr>
          <a:xfrm>
            <a:off x="1447800" y="1219200"/>
            <a:ext cx="7391400" cy="5105400"/>
          </a:xfrm>
        </p:spPr>
        <p:txBody>
          <a:bodyPr/>
          <a:lstStyle/>
          <a:p>
            <a:pPr eaLnBrk="1" hangingPunct="1">
              <a:buClr>
                <a:srgbClr val="192970"/>
              </a:buClr>
            </a:pPr>
            <a:r>
              <a:rPr lang="en-US" altLang="en-US" sz="3000" dirty="0"/>
              <a:t> Describes a variety of combinations of vision and hearing loss </a:t>
            </a:r>
          </a:p>
          <a:p>
            <a:pPr eaLnBrk="1" hangingPunct="1">
              <a:buClr>
                <a:srgbClr val="192970"/>
              </a:buClr>
            </a:pPr>
            <a:r>
              <a:rPr lang="en-US" altLang="en-US" sz="3000" dirty="0"/>
              <a:t> Approximately 10,000 children in the U.S.  (birth to 21 years old)</a:t>
            </a:r>
          </a:p>
          <a:p>
            <a:pPr eaLnBrk="1" hangingPunct="1">
              <a:buClr>
                <a:srgbClr val="192970"/>
              </a:buClr>
            </a:pPr>
            <a:r>
              <a:rPr lang="en-US" altLang="en-US" sz="3000" dirty="0"/>
              <a:t> Most have some residual vision &amp; hearing</a:t>
            </a:r>
          </a:p>
          <a:p>
            <a:pPr eaLnBrk="1" hangingPunct="1">
              <a:buClr>
                <a:srgbClr val="192970"/>
              </a:buClr>
            </a:pPr>
            <a:r>
              <a:rPr lang="en-US" altLang="en-US" sz="3000" dirty="0"/>
              <a:t> Approximately 90% have additional disabilities</a:t>
            </a:r>
          </a:p>
          <a:p>
            <a:pPr eaLnBrk="1" hangingPunct="1">
              <a:buClr>
                <a:srgbClr val="192970"/>
              </a:buClr>
            </a:pPr>
            <a:r>
              <a:rPr lang="en-US" altLang="en-US" sz="3000" dirty="0"/>
              <a:t> Greatly impacts relationships, movement, communication and learning  </a:t>
            </a:r>
            <a:br>
              <a:rPr lang="en-US" altLang="en-US" dirty="0"/>
            </a:br>
            <a:endParaRPr lang="en-US" alt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hidden="1"/>
          <p:cNvSpPr>
            <a:spLocks noGrp="1"/>
          </p:cNvSpPr>
          <p:nvPr>
            <p:ph type="title"/>
          </p:nvPr>
        </p:nvSpPr>
        <p:spPr>
          <a:xfrm>
            <a:off x="690563" y="533400"/>
            <a:ext cx="7772400" cy="990600"/>
          </a:xfrm>
        </p:spPr>
        <p:txBody>
          <a:bodyPr>
            <a:normAutofit fontScale="90000"/>
          </a:bodyPr>
          <a:lstStyle/>
          <a:p>
            <a:pPr eaLnBrk="1" hangingPunct="1">
              <a:defRPr/>
            </a:pPr>
            <a:r>
              <a:rPr lang="en-US" altLang="en-US" b="1" dirty="0">
                <a:solidFill>
                  <a:srgbClr val="FFFFCC"/>
                </a:solidFill>
              </a:rPr>
              <a:t>Sensory challenges</a:t>
            </a:r>
            <a:br>
              <a:rPr lang="en-US" altLang="en-US" sz="5300" b="1" dirty="0">
                <a:solidFill>
                  <a:srgbClr val="9EAD2B"/>
                </a:solidFill>
              </a:rPr>
            </a:br>
            <a:br>
              <a:rPr lang="en-US" altLang="en-US" sz="4800" dirty="0"/>
            </a:br>
            <a:endParaRPr lang="en-US" altLang="en-US" dirty="0"/>
          </a:p>
        </p:txBody>
      </p:sp>
      <p:sp>
        <p:nvSpPr>
          <p:cNvPr id="49155" name="Text Placeholder 1"/>
          <p:cNvSpPr>
            <a:spLocks noGrp="1"/>
          </p:cNvSpPr>
          <p:nvPr>
            <p:ph type="body" idx="1"/>
          </p:nvPr>
        </p:nvSpPr>
        <p:spPr>
          <a:xfrm>
            <a:off x="381000" y="228600"/>
            <a:ext cx="8475662" cy="5892800"/>
          </a:xfrm>
        </p:spPr>
        <p:txBody>
          <a:bodyPr>
            <a:noAutofit/>
          </a:bodyPr>
          <a:lstStyle/>
          <a:p>
            <a:pPr>
              <a:spcAft>
                <a:spcPts val="0"/>
              </a:spcAft>
            </a:pPr>
            <a:r>
              <a:rPr lang="en-US" altLang="en-US" sz="4400" b="1" dirty="0">
                <a:solidFill>
                  <a:srgbClr val="FFFFCC"/>
                </a:solidFill>
              </a:rPr>
              <a:t>Sensory challenges turn our world</a:t>
            </a:r>
            <a:br>
              <a:rPr lang="en-US" altLang="en-US" sz="4400" b="1" dirty="0"/>
            </a:br>
            <a:r>
              <a:rPr lang="en-US" altLang="en-US" sz="26500" b="1" dirty="0"/>
              <a:t> </a:t>
            </a:r>
            <a:br>
              <a:rPr lang="en-US" altLang="en-US" sz="4400" b="1" dirty="0"/>
            </a:br>
            <a:r>
              <a:rPr lang="en-US" altLang="en-US" sz="5400" b="1" dirty="0">
                <a:solidFill>
                  <a:srgbClr val="9EAD2B"/>
                </a:solidFill>
              </a:rPr>
              <a:t>UPSIDE DOWN!</a:t>
            </a:r>
            <a:endParaRPr lang="en-US" altLang="en-US" sz="4400" dirty="0"/>
          </a:p>
        </p:txBody>
      </p:sp>
      <p:pic>
        <p:nvPicPr>
          <p:cNvPr id="49156" name="Picture 4" descr="A young child is hanging from a clothespin line, so that she is upside down. " title="Boy upside down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0547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ACFDF1D-9D17-4C0A-ACE6-F3E838A622BB}"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hidden="1"/>
          <p:cNvSpPr>
            <a:spLocks noGrp="1"/>
          </p:cNvSpPr>
          <p:nvPr>
            <p:ph type="title"/>
          </p:nvPr>
        </p:nvSpPr>
        <p:spPr/>
        <p:txBody>
          <a:bodyPr/>
          <a:lstStyle/>
          <a:p>
            <a:pPr eaLnBrk="1" hangingPunct="1"/>
            <a:r>
              <a:rPr lang="en-US" altLang="en-US" sz="4000" b="1" dirty="0">
                <a:solidFill>
                  <a:srgbClr val="003399"/>
                </a:solidFill>
              </a:rPr>
              <a:t>Typical Learning</a:t>
            </a:r>
          </a:p>
        </p:txBody>
      </p:sp>
      <p:sp>
        <p:nvSpPr>
          <p:cNvPr id="3" name="Content Placeholder 2" hidden="1"/>
          <p:cNvSpPr>
            <a:spLocks noGrp="1"/>
          </p:cNvSpPr>
          <p:nvPr>
            <p:ph sz="quarter" idx="14"/>
          </p:nvPr>
        </p:nvSpPr>
        <p:spPr>
          <a:xfrm>
            <a:off x="2667000" y="1219200"/>
            <a:ext cx="4733544" cy="4754880"/>
          </a:xfrm>
        </p:spPr>
        <p:txBody>
          <a:bodyPr/>
          <a:lstStyle/>
          <a:p>
            <a:pPr marL="0" indent="0">
              <a:buNone/>
            </a:pPr>
            <a:r>
              <a:rPr lang="en-US" dirty="0"/>
              <a:t>Typical Learning</a:t>
            </a:r>
          </a:p>
          <a:p>
            <a:r>
              <a:rPr lang="en-US" dirty="0"/>
              <a:t>Direct: Hands-on experiences</a:t>
            </a:r>
          </a:p>
          <a:p>
            <a:r>
              <a:rPr lang="en-US" dirty="0"/>
              <a:t>Secondary: Listening to a person teach or present information</a:t>
            </a:r>
          </a:p>
          <a:p>
            <a:r>
              <a:rPr lang="en-US" dirty="0"/>
              <a:t>Incidental: Occurs without much effort: how must learning happens</a:t>
            </a:r>
          </a:p>
        </p:txBody>
      </p:sp>
      <p:pic>
        <p:nvPicPr>
          <p:cNvPr id="50180" name="Picture 2" descr="Typical Learning Pyramid that has three levels: direct, secondary and Incidental. Description in outline text."/>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31146" t="25618" r="29828" b="29553"/>
          <a:stretch/>
        </p:blipFill>
        <p:spPr>
          <a:xfrm>
            <a:off x="914400" y="381000"/>
            <a:ext cx="7854043" cy="5638800"/>
          </a:xfrm>
          <a:noFill/>
          <a:ln w="28575">
            <a:solidFill>
              <a:srgbClr val="003399"/>
            </a:solidFill>
            <a:miter lim="800000"/>
            <a:headEnd/>
            <a:tailEnd/>
          </a:ln>
        </p:spPr>
      </p:pic>
      <p:sp>
        <p:nvSpPr>
          <p:cNvPr id="2" name="Slide Number Placeholder 1"/>
          <p:cNvSpPr>
            <a:spLocks noGrp="1"/>
          </p:cNvSpPr>
          <p:nvPr>
            <p:ph type="sldNum" sz="quarter" idx="17"/>
          </p:nvPr>
        </p:nvSpPr>
        <p:spPr/>
        <p:txBody>
          <a:bodyPr/>
          <a:lstStyle/>
          <a:p>
            <a:pPr>
              <a:defRPr/>
            </a:pPr>
            <a:fld id="{BE3322FD-673B-4AB7-A6B3-3A7E3F924056}"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hidden="1"/>
          <p:cNvSpPr>
            <a:spLocks noGrp="1"/>
          </p:cNvSpPr>
          <p:nvPr>
            <p:ph type="title"/>
          </p:nvPr>
        </p:nvSpPr>
        <p:spPr/>
        <p:txBody>
          <a:bodyPr/>
          <a:lstStyle/>
          <a:p>
            <a:r>
              <a:rPr lang="en-US" altLang="en-US" dirty="0"/>
              <a:t>Deaf-Blind</a:t>
            </a:r>
            <a:r>
              <a:rPr lang="en-US" altLang="en-US" baseline="0" dirty="0"/>
              <a:t> Learning Pyramid</a:t>
            </a:r>
            <a:endParaRPr lang="en-US" altLang="en-US" dirty="0"/>
          </a:p>
        </p:txBody>
      </p:sp>
      <p:pic>
        <p:nvPicPr>
          <p:cNvPr id="51204" name="Picture 2" descr="Deaf-Blind Learning Pyramid that has three levels: Incidental (top), Secondary (middle), and Direct (large bottom section). "/>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31696" t="39669" r="29987" b="13448"/>
          <a:stretch/>
        </p:blipFill>
        <p:spPr>
          <a:xfrm>
            <a:off x="1219200" y="533400"/>
            <a:ext cx="6775939" cy="5181600"/>
          </a:xfrm>
          <a:noFill/>
          <a:ln w="28575">
            <a:solidFill>
              <a:srgbClr val="003399"/>
            </a:solidFill>
            <a:miter lim="800000"/>
            <a:headEnd/>
            <a:tailEnd/>
          </a:ln>
        </p:spPr>
      </p:pic>
      <p:sp>
        <p:nvSpPr>
          <p:cNvPr id="2" name="Content Placeholder 1" hidden="1"/>
          <p:cNvSpPr>
            <a:spLocks noGrp="1"/>
          </p:cNvSpPr>
          <p:nvPr>
            <p:ph sz="quarter" idx="14"/>
          </p:nvPr>
        </p:nvSpPr>
        <p:spPr>
          <a:xfrm>
            <a:off x="2514600" y="1219200"/>
            <a:ext cx="5952744" cy="4907280"/>
          </a:xfrm>
        </p:spPr>
        <p:txBody>
          <a:bodyPr/>
          <a:lstStyle/>
          <a:p>
            <a:r>
              <a:rPr lang="en-US" dirty="0"/>
              <a:t>Deaf-Blind Learning</a:t>
            </a:r>
          </a:p>
          <a:p>
            <a:r>
              <a:rPr lang="en-US" dirty="0"/>
              <a:t>Incidental: Usually does not occur; not effective</a:t>
            </a:r>
          </a:p>
          <a:p>
            <a:r>
              <a:rPr lang="en-US" dirty="0"/>
              <a:t>Secondary: Very difficult</a:t>
            </a:r>
          </a:p>
          <a:p>
            <a:r>
              <a:rPr lang="en-US" dirty="0"/>
              <a:t>Direct: Essential and most effective method of learning</a:t>
            </a:r>
          </a:p>
        </p:txBody>
      </p:sp>
      <p:sp>
        <p:nvSpPr>
          <p:cNvPr id="3" name="Slide Number Placeholder 2"/>
          <p:cNvSpPr>
            <a:spLocks noGrp="1"/>
          </p:cNvSpPr>
          <p:nvPr>
            <p:ph type="sldNum" sz="quarter" idx="17"/>
          </p:nvPr>
        </p:nvSpPr>
        <p:spPr/>
        <p:txBody>
          <a:bodyPr/>
          <a:lstStyle/>
          <a:p>
            <a:pPr>
              <a:defRPr/>
            </a:pPr>
            <a:fld id="{BE3322FD-673B-4AB7-A6B3-3A7E3F924056}"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609600"/>
            <a:ext cx="8534400" cy="609600"/>
          </a:xfrm>
        </p:spPr>
        <p:txBody>
          <a:bodyPr/>
          <a:lstStyle/>
          <a:p>
            <a:pPr eaLnBrk="1" hangingPunct="1"/>
            <a:r>
              <a:rPr lang="en-US" altLang="en-US" sz="3600" b="1" dirty="0"/>
              <a:t>So how do infants and toddlers with complex challenges learn? </a:t>
            </a:r>
            <a:br>
              <a:rPr lang="en-US" altLang="en-US" b="1" dirty="0"/>
            </a:br>
            <a:r>
              <a:rPr lang="en-US" altLang="en-US" b="1" dirty="0"/>
              <a:t>  </a:t>
            </a:r>
          </a:p>
        </p:txBody>
      </p:sp>
      <p:sp>
        <p:nvSpPr>
          <p:cNvPr id="52227" name="Content Placeholder 2"/>
          <p:cNvSpPr>
            <a:spLocks noGrp="1"/>
          </p:cNvSpPr>
          <p:nvPr>
            <p:ph idx="1"/>
          </p:nvPr>
        </p:nvSpPr>
        <p:spPr>
          <a:xfrm>
            <a:off x="1447800" y="1600200"/>
            <a:ext cx="7543800" cy="4876800"/>
          </a:xfrm>
        </p:spPr>
        <p:txBody>
          <a:bodyPr/>
          <a:lstStyle/>
          <a:p>
            <a:pPr eaLnBrk="1" hangingPunct="1">
              <a:buFontTx/>
              <a:buNone/>
            </a:pPr>
            <a:r>
              <a:rPr lang="en-US" altLang="en-US" sz="3200" dirty="0"/>
              <a:t>By touching, tasting, smelling, reaching, moving </a:t>
            </a:r>
          </a:p>
          <a:p>
            <a:pPr eaLnBrk="1" hangingPunct="1">
              <a:buFontTx/>
              <a:buNone/>
            </a:pPr>
            <a:r>
              <a:rPr lang="en-US" altLang="en-US" sz="3200" dirty="0"/>
              <a:t>By trying things out</a:t>
            </a:r>
          </a:p>
          <a:p>
            <a:pPr eaLnBrk="1" hangingPunct="1">
              <a:buFontTx/>
              <a:buNone/>
            </a:pPr>
            <a:r>
              <a:rPr lang="en-US" altLang="en-US" sz="3200" dirty="0"/>
              <a:t>By repeating thing they like and avoiding things they don’t</a:t>
            </a:r>
          </a:p>
          <a:p>
            <a:pPr eaLnBrk="1" hangingPunct="1">
              <a:buFontTx/>
              <a:buNone/>
            </a:pPr>
            <a:r>
              <a:rPr lang="en-US" altLang="en-US" sz="3200" dirty="0"/>
              <a:t>By asking questions</a:t>
            </a:r>
          </a:p>
          <a:p>
            <a:pPr eaLnBrk="1" hangingPunct="1">
              <a:buFontTx/>
              <a:buNone/>
            </a:pPr>
            <a:r>
              <a:rPr lang="en-US" altLang="en-US" sz="3200" dirty="0"/>
              <a:t>By being surrounded by people who provide a safe place to learn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1676400" y="5715000"/>
            <a:ext cx="7086600" cy="838200"/>
          </a:xfrm>
          <a:prstGeom prst="round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dirty="0">
              <a:solidFill>
                <a:srgbClr val="DDDDDD"/>
              </a:solidFill>
              <a:latin typeface="Arial" charset="0"/>
              <a:cs typeface="Arial" charset="0"/>
            </a:endParaRPr>
          </a:p>
        </p:txBody>
      </p:sp>
      <p:sp>
        <p:nvSpPr>
          <p:cNvPr id="2" name="Title 1"/>
          <p:cNvSpPr>
            <a:spLocks noGrp="1"/>
          </p:cNvSpPr>
          <p:nvPr>
            <p:ph type="title"/>
          </p:nvPr>
        </p:nvSpPr>
        <p:spPr>
          <a:xfrm>
            <a:off x="1676400" y="5715000"/>
            <a:ext cx="7010400" cy="828675"/>
          </a:xfrm>
        </p:spPr>
        <p:txBody>
          <a:bodyPr/>
          <a:lstStyle/>
          <a:p>
            <a:r>
              <a:rPr lang="en-US" sz="3000" b="1" dirty="0">
                <a:solidFill>
                  <a:srgbClr val="003399"/>
                </a:solidFill>
                <a:latin typeface="Tahoma" pitchFamily="34" charset="0"/>
                <a:cs typeface="Tahoma" pitchFamily="34" charset="0"/>
              </a:rPr>
              <a:t>Building a Foundation for Learning</a:t>
            </a:r>
          </a:p>
        </p:txBody>
      </p:sp>
      <p:sp>
        <p:nvSpPr>
          <p:cNvPr id="4" name="Content Placeholder 3" hidden="1"/>
          <p:cNvSpPr>
            <a:spLocks noGrp="1"/>
          </p:cNvSpPr>
          <p:nvPr>
            <p:ph sz="quarter" idx="13"/>
          </p:nvPr>
        </p:nvSpPr>
        <p:spPr>
          <a:xfrm>
            <a:off x="2718054" y="1600200"/>
            <a:ext cx="3822192" cy="3447288"/>
          </a:xfrm>
        </p:spPr>
        <p:txBody>
          <a:bodyPr/>
          <a:lstStyle/>
          <a:p>
            <a:pPr marL="0" indent="0">
              <a:buNone/>
            </a:pPr>
            <a:r>
              <a:rPr lang="en-US" sz="2000" dirty="0"/>
              <a:t>A circle diagram with six boxes. Team Approach, Access to People, Objects &amp; Activities, Meaningful Learning Activities, Trusted Relationships, Individualized Communication System, Appropriate Assessment.</a:t>
            </a:r>
          </a:p>
        </p:txBody>
      </p:sp>
      <p:graphicFrame>
        <p:nvGraphicFramePr>
          <p:cNvPr id="22" name="Diagram 21" descr="A circle diagram that has 6 boxes. Team Approach, Access to People, Objects &amp; Activities, Meaningful Learning Activities, Trusted Relationships, Individualized Communication System, Appropriate Assessment." title="Building a Foundation for Learning Diagram"/>
          <p:cNvGraphicFramePr/>
          <p:nvPr>
            <p:extLst>
              <p:ext uri="{D42A27DB-BD31-4B8C-83A1-F6EECF244321}">
                <p14:modId xmlns:p14="http://schemas.microsoft.com/office/powerpoint/2010/main" val="3008789249"/>
              </p:ext>
            </p:extLst>
          </p:nvPr>
        </p:nvGraphicFramePr>
        <p:xfrm>
          <a:off x="838200" y="381000"/>
          <a:ext cx="7543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1336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7"/>
          </p:nvPr>
        </p:nvSpPr>
        <p:spPr/>
        <p:txBody>
          <a:bodyPr/>
          <a:lstStyle/>
          <a:p>
            <a:pPr>
              <a:defRPr/>
            </a:pPr>
            <a:fld id="{63C06187-071C-4FC9-ABF0-FA4E5F99E804}"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304800" y="1066800"/>
            <a:ext cx="4267200" cy="1066800"/>
          </a:xfrm>
        </p:spPr>
        <p:txBody>
          <a:bodyPr/>
          <a:lstStyle/>
          <a:p>
            <a:pPr eaLnBrk="1" hangingPunct="1"/>
            <a:r>
              <a:rPr lang="en-US" altLang="en-US" b="1" dirty="0"/>
              <a:t>Team Approach</a:t>
            </a:r>
          </a:p>
        </p:txBody>
      </p:sp>
      <p:sp>
        <p:nvSpPr>
          <p:cNvPr id="54275" name="Content Placeholder 3"/>
          <p:cNvSpPr>
            <a:spLocks noGrp="1"/>
          </p:cNvSpPr>
          <p:nvPr>
            <p:ph idx="4294967295"/>
          </p:nvPr>
        </p:nvSpPr>
        <p:spPr>
          <a:xfrm>
            <a:off x="838200" y="1905000"/>
            <a:ext cx="7239000" cy="4297363"/>
          </a:xfrm>
        </p:spPr>
        <p:txBody>
          <a:bodyPr/>
          <a:lstStyle/>
          <a:p>
            <a:pPr algn="ctr" eaLnBrk="1" hangingPunct="1">
              <a:buFont typeface="Arial" pitchFamily="34" charset="0"/>
              <a:buNone/>
            </a:pPr>
            <a:endParaRPr lang="en-US" altLang="en-US" sz="800" b="1" u="sng" dirty="0"/>
          </a:p>
          <a:p>
            <a:pPr eaLnBrk="1" hangingPunct="1">
              <a:buClr>
                <a:srgbClr val="9EAD2B"/>
              </a:buClr>
            </a:pPr>
            <a:r>
              <a:rPr lang="en-US" altLang="en-US" sz="3600" dirty="0"/>
              <a:t> Parents provide critical input </a:t>
            </a:r>
          </a:p>
          <a:p>
            <a:pPr eaLnBrk="1" hangingPunct="1">
              <a:buClr>
                <a:srgbClr val="9EAD2B"/>
              </a:buClr>
            </a:pPr>
            <a:r>
              <a:rPr lang="en-US" altLang="en-US" sz="3600" dirty="0"/>
              <a:t> Collaboration is key</a:t>
            </a:r>
          </a:p>
          <a:p>
            <a:pPr eaLnBrk="1" hangingPunct="1">
              <a:buClr>
                <a:srgbClr val="9EAD2B"/>
              </a:buClr>
            </a:pPr>
            <a:r>
              <a:rPr lang="en-US" altLang="en-US" sz="3600" dirty="0"/>
              <a:t> Finding what works requires willingness to move out of our    typical roles and comfort zones</a:t>
            </a:r>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noChangeArrowheads="1"/>
          </p:cNvSpPr>
          <p:nvPr>
            <p:ph type="title"/>
          </p:nvPr>
        </p:nvSpPr>
        <p:spPr>
          <a:xfrm>
            <a:off x="457200" y="548908"/>
            <a:ext cx="8229600" cy="830997"/>
          </a:xfrm>
          <a:noFill/>
        </p:spPr>
        <p:txBody>
          <a:bodyPr>
            <a:spAutoFit/>
          </a:bodyPr>
          <a:lstStyle/>
          <a:p>
            <a:pPr eaLnBrk="1" hangingPunct="1"/>
            <a:r>
              <a:rPr lang="en-US" altLang="en-US" sz="4800" b="1" dirty="0">
                <a:latin typeface="Calibri" pitchFamily="34" charset="0"/>
                <a:cs typeface="Arial" pitchFamily="34" charset="0"/>
              </a:rPr>
              <a:t>Assessment</a:t>
            </a:r>
            <a:endParaRPr lang="en-US" altLang="en-US" sz="4800" b="1" dirty="0">
              <a:solidFill>
                <a:srgbClr val="192970"/>
              </a:solidFill>
              <a:latin typeface="Calibri" pitchFamily="34" charset="0"/>
              <a:cs typeface="Arial" pitchFamily="34" charset="0"/>
            </a:endParaRPr>
          </a:p>
        </p:txBody>
      </p:sp>
      <p:sp>
        <p:nvSpPr>
          <p:cNvPr id="20" name="Text Placeholder 19"/>
          <p:cNvSpPr>
            <a:spLocks noGrp="1"/>
          </p:cNvSpPr>
          <p:nvPr>
            <p:ph sz="quarter" idx="14"/>
          </p:nvPr>
        </p:nvSpPr>
        <p:spPr>
          <a:xfrm>
            <a:off x="1524000" y="2895600"/>
            <a:ext cx="2983992" cy="3218688"/>
          </a:xfrm>
        </p:spPr>
        <p:txBody>
          <a:bodyPr>
            <a:noAutofit/>
          </a:bodyPr>
          <a:lstStyle/>
          <a:p>
            <a:pPr marL="0" indent="0" eaLnBrk="1" hangingPunct="1">
              <a:buNone/>
              <a:defRPr/>
            </a:pPr>
            <a:r>
              <a:rPr lang="en-US" altLang="en-US" sz="2800" b="1" dirty="0">
                <a:solidFill>
                  <a:srgbClr val="192970"/>
                </a:solidFill>
              </a:rPr>
              <a:t>The root of the word assessment is </a:t>
            </a:r>
            <a:r>
              <a:rPr lang="en-US" altLang="en-US" sz="2800" b="1" i="1" dirty="0" err="1">
                <a:solidFill>
                  <a:srgbClr val="192970"/>
                </a:solidFill>
              </a:rPr>
              <a:t>assidere</a:t>
            </a:r>
            <a:r>
              <a:rPr lang="en-US" altLang="en-US" sz="2800" b="1" dirty="0">
                <a:solidFill>
                  <a:srgbClr val="192970"/>
                </a:solidFill>
              </a:rPr>
              <a:t>, which means “to sit beside and get  to know.”</a:t>
            </a:r>
          </a:p>
          <a:p>
            <a:pPr algn="ctr">
              <a:defRPr/>
            </a:pPr>
            <a:endParaRPr lang="en-US" sz="2000" dirty="0"/>
          </a:p>
        </p:txBody>
      </p:sp>
      <p:pic>
        <p:nvPicPr>
          <p:cNvPr id="55300" name="Picture Placeholder 13" descr="A women and a boy are sitting next to eachother. A book is on the table, but they are looking at eachother. " title="Sitting togethe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10847" y="2895600"/>
            <a:ext cx="3822700" cy="2536557"/>
          </a:xfrm>
          <a:ln w="28575">
            <a:solidFill>
              <a:srgbClr val="192970"/>
            </a:solidFill>
            <a:miter lim="800000"/>
            <a:headEnd/>
            <a:tailEnd/>
          </a:ln>
        </p:spPr>
      </p:pic>
      <p:sp>
        <p:nvSpPr>
          <p:cNvPr id="2" name="Slide Number Placeholder 1"/>
          <p:cNvSpPr>
            <a:spLocks noGrp="1"/>
          </p:cNvSpPr>
          <p:nvPr>
            <p:ph type="sldNum" sz="quarter" idx="17"/>
          </p:nvPr>
        </p:nvSpPr>
        <p:spPr/>
        <p:txBody>
          <a:bodyPr/>
          <a:lstStyle/>
          <a:p>
            <a:pPr>
              <a:defRPr/>
            </a:pPr>
            <a:fld id="{837C38B6-193A-4770-B50D-E7A0FA455033}" type="slidenum">
              <a:rPr lang="en-US" smtClean="0"/>
              <a:pPr>
                <a:defRPr/>
              </a:pPr>
              <a:t>46</a:t>
            </a:fld>
            <a:endParaRPr lang="en-US"/>
          </a:p>
        </p:txBody>
      </p:sp>
      <p:pic>
        <p:nvPicPr>
          <p:cNvPr id="553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572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Title 2"/>
          <p:cNvSpPr>
            <a:spLocks noGrp="1" noChangeArrowheads="1"/>
          </p:cNvSpPr>
          <p:nvPr>
            <p:ph type="title"/>
          </p:nvPr>
        </p:nvSpPr>
        <p:spPr>
          <a:xfrm>
            <a:off x="381000" y="304800"/>
            <a:ext cx="8458200" cy="762000"/>
          </a:xfrm>
        </p:spPr>
        <p:txBody>
          <a:bodyPr rtlCol="0">
            <a:normAutofit fontScale="90000"/>
          </a:bodyPr>
          <a:lstStyle/>
          <a:p>
            <a:pPr eaLnBrk="1" fontAlgn="auto" hangingPunct="1">
              <a:spcAft>
                <a:spcPts val="0"/>
              </a:spcAft>
              <a:defRPr/>
            </a:pPr>
            <a:r>
              <a:rPr lang="en-US" sz="4900" b="1" dirty="0">
                <a:latin typeface="+mn-lt"/>
                <a:ea typeface="ＭＳ Ｐゴシック" pitchFamily="34" charset="-128"/>
              </a:rPr>
              <a:t>Authentic Assessment </a:t>
            </a:r>
            <a:endParaRPr lang="en-US" sz="5400" b="1" dirty="0">
              <a:latin typeface="+mn-lt"/>
              <a:ea typeface="ＭＳ Ｐゴシック" pitchFamily="34" charset="-128"/>
            </a:endParaRPr>
          </a:p>
        </p:txBody>
      </p:sp>
      <p:sp>
        <p:nvSpPr>
          <p:cNvPr id="448515" name="Rectangle 3"/>
          <p:cNvSpPr>
            <a:spLocks noGrp="1" noChangeArrowheads="1"/>
          </p:cNvSpPr>
          <p:nvPr>
            <p:ph idx="1"/>
          </p:nvPr>
        </p:nvSpPr>
        <p:spPr>
          <a:xfrm>
            <a:off x="1447800" y="1371600"/>
            <a:ext cx="7239000" cy="3733800"/>
          </a:xfrm>
        </p:spPr>
        <p:txBody>
          <a:bodyPr rtlCol="0">
            <a:normAutofit/>
          </a:bodyPr>
          <a:lstStyle/>
          <a:p>
            <a:pPr marL="0" indent="0" eaLnBrk="1" fontAlgn="auto" hangingPunct="1">
              <a:lnSpc>
                <a:spcPct val="90000"/>
              </a:lnSpc>
              <a:spcAft>
                <a:spcPts val="0"/>
              </a:spcAft>
              <a:buClr>
                <a:schemeClr val="bg2">
                  <a:lumMod val="25000"/>
                </a:schemeClr>
              </a:buClr>
              <a:buFont typeface="Wingdings" pitchFamily="2" charset="2"/>
              <a:buNone/>
              <a:defRPr/>
            </a:pPr>
            <a:r>
              <a:rPr lang="en-US" sz="4000" b="1" dirty="0">
                <a:solidFill>
                  <a:schemeClr val="accent2">
                    <a:lumMod val="75000"/>
                  </a:schemeClr>
                </a:solidFill>
                <a:ea typeface="ＭＳ Ｐゴシック" pitchFamily="34" charset="-128"/>
              </a:rPr>
              <a:t>Familiar </a:t>
            </a:r>
            <a:r>
              <a:rPr lang="en-US" sz="4000" dirty="0">
                <a:ea typeface="ＭＳ Ｐゴシック" pitchFamily="34" charset="-128"/>
              </a:rPr>
              <a:t>people….</a:t>
            </a:r>
          </a:p>
          <a:p>
            <a:pPr marL="0" indent="0" eaLnBrk="1" fontAlgn="auto" hangingPunct="1">
              <a:lnSpc>
                <a:spcPct val="90000"/>
              </a:lnSpc>
              <a:spcAft>
                <a:spcPts val="0"/>
              </a:spcAft>
              <a:buClr>
                <a:schemeClr val="bg2">
                  <a:lumMod val="25000"/>
                </a:schemeClr>
              </a:buClr>
              <a:buFont typeface="Wingdings" pitchFamily="2" charset="2"/>
              <a:buNone/>
              <a:defRPr/>
            </a:pPr>
            <a:r>
              <a:rPr lang="en-US" sz="4000" dirty="0">
                <a:ea typeface="ＭＳ Ｐゴシック" pitchFamily="34" charset="-128"/>
              </a:rPr>
              <a:t>In </a:t>
            </a:r>
            <a:r>
              <a:rPr lang="en-US" sz="4000" b="1" dirty="0">
                <a:solidFill>
                  <a:schemeClr val="accent2">
                    <a:lumMod val="75000"/>
                  </a:schemeClr>
                </a:solidFill>
                <a:ea typeface="ＭＳ Ｐゴシック" pitchFamily="34" charset="-128"/>
              </a:rPr>
              <a:t>familiar</a:t>
            </a:r>
            <a:r>
              <a:rPr lang="en-US" sz="4000" dirty="0">
                <a:ea typeface="ＭＳ Ｐゴシック" pitchFamily="34" charset="-128"/>
              </a:rPr>
              <a:t> settings…</a:t>
            </a:r>
          </a:p>
          <a:p>
            <a:pPr marL="0" indent="0" eaLnBrk="1" fontAlgn="auto" hangingPunct="1">
              <a:lnSpc>
                <a:spcPct val="90000"/>
              </a:lnSpc>
              <a:spcAft>
                <a:spcPts val="1800"/>
              </a:spcAft>
              <a:buClr>
                <a:schemeClr val="bg2">
                  <a:lumMod val="25000"/>
                </a:schemeClr>
              </a:buClr>
              <a:buFont typeface="Wingdings" pitchFamily="2" charset="2"/>
              <a:buNone/>
              <a:defRPr/>
            </a:pPr>
            <a:r>
              <a:rPr lang="en-US" sz="4000" dirty="0">
                <a:ea typeface="ＭＳ Ｐゴシック" pitchFamily="34" charset="-128"/>
              </a:rPr>
              <a:t>With </a:t>
            </a:r>
            <a:r>
              <a:rPr lang="en-US" sz="4000" b="1" dirty="0">
                <a:solidFill>
                  <a:schemeClr val="accent2">
                    <a:lumMod val="75000"/>
                  </a:schemeClr>
                </a:solidFill>
                <a:ea typeface="ＭＳ Ｐゴシック" pitchFamily="34" charset="-128"/>
              </a:rPr>
              <a:t>familiar </a:t>
            </a:r>
            <a:r>
              <a:rPr lang="en-US" sz="4000" dirty="0">
                <a:ea typeface="ＭＳ Ｐゴシック" pitchFamily="34" charset="-128"/>
              </a:rPr>
              <a:t>objects/toys… Doing </a:t>
            </a:r>
            <a:r>
              <a:rPr lang="en-US" sz="4000" b="1" dirty="0">
                <a:solidFill>
                  <a:schemeClr val="accent2">
                    <a:lumMod val="75000"/>
                  </a:schemeClr>
                </a:solidFill>
                <a:ea typeface="ＭＳ Ｐゴシック" pitchFamily="34" charset="-128"/>
              </a:rPr>
              <a:t>familiar</a:t>
            </a:r>
            <a:r>
              <a:rPr lang="en-US" sz="4000" dirty="0">
                <a:ea typeface="ＭＳ Ｐゴシック" pitchFamily="34" charset="-128"/>
              </a:rPr>
              <a:t> things.</a:t>
            </a:r>
          </a:p>
          <a:p>
            <a:pPr algn="r" eaLnBrk="1" hangingPunct="1"/>
            <a:r>
              <a:rPr lang="en-US" altLang="en-US" sz="1800" dirty="0">
                <a:latin typeface="Calibri" pitchFamily="34" charset="0"/>
                <a:cs typeface="Arial" pitchFamily="34" charset="0"/>
              </a:rPr>
              <a:t>Adapted from: Sophie Hubbell, M.A.T </a:t>
            </a:r>
          </a:p>
          <a:p>
            <a:pPr algn="r" eaLnBrk="1" hangingPunct="1"/>
            <a:r>
              <a:rPr lang="en-US" altLang="en-US" sz="1800" dirty="0">
                <a:latin typeface="Calibri" pitchFamily="34" charset="0"/>
                <a:cs typeface="Arial" pitchFamily="34" charset="0"/>
              </a:rPr>
              <a:t>Kent State University</a:t>
            </a:r>
          </a:p>
          <a:p>
            <a:pPr marL="0" indent="0" eaLnBrk="1" fontAlgn="auto" hangingPunct="1">
              <a:lnSpc>
                <a:spcPct val="90000"/>
              </a:lnSpc>
              <a:spcAft>
                <a:spcPts val="0"/>
              </a:spcAft>
              <a:buClr>
                <a:schemeClr val="bg2">
                  <a:lumMod val="25000"/>
                </a:schemeClr>
              </a:buClr>
              <a:buFont typeface="Wingdings" pitchFamily="2" charset="2"/>
              <a:buNone/>
              <a:defRPr/>
            </a:pPr>
            <a:endParaRPr lang="en-US" sz="4000" dirty="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5C2F5711-BB6D-40BB-8ABB-AE244EB03DCD}" type="slidenum">
              <a:rPr lang="en-US" smtClean="0"/>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8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8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8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8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38200" y="609600"/>
            <a:ext cx="7470775" cy="1066800"/>
          </a:xfrm>
        </p:spPr>
        <p:txBody>
          <a:bodyPr/>
          <a:lstStyle/>
          <a:p>
            <a:pPr eaLnBrk="1" hangingPunct="1"/>
            <a:r>
              <a:rPr lang="en-US" altLang="en-US" sz="4000" b="1" dirty="0"/>
              <a:t>Assessment for children with combined vision &amp; hearing loss </a:t>
            </a:r>
          </a:p>
        </p:txBody>
      </p:sp>
      <p:sp>
        <p:nvSpPr>
          <p:cNvPr id="4" name="Content Placeholder 3"/>
          <p:cNvSpPr>
            <a:spLocks noGrp="1"/>
          </p:cNvSpPr>
          <p:nvPr>
            <p:ph idx="1"/>
          </p:nvPr>
        </p:nvSpPr>
        <p:spPr>
          <a:xfrm>
            <a:off x="1524000" y="1828800"/>
            <a:ext cx="7162800" cy="4297363"/>
          </a:xfrm>
        </p:spPr>
        <p:txBody>
          <a:bodyPr rtlCol="0">
            <a:normAutofit/>
          </a:bodyPr>
          <a:lstStyle/>
          <a:p>
            <a:pPr algn="ctr" eaLnBrk="1" fontAlgn="auto" hangingPunct="1">
              <a:spcAft>
                <a:spcPts val="0"/>
              </a:spcAft>
              <a:buFont typeface="Arial" pitchFamily="34" charset="0"/>
              <a:buNone/>
              <a:defRPr/>
            </a:pPr>
            <a:endParaRPr lang="en-US" sz="800" b="1" u="sng" dirty="0">
              <a:solidFill>
                <a:schemeClr val="accent3">
                  <a:lumMod val="75000"/>
                </a:schemeClr>
              </a:solidFill>
            </a:endParaRPr>
          </a:p>
          <a:p>
            <a:pPr eaLnBrk="1" fontAlgn="auto" hangingPunct="1">
              <a:spcAft>
                <a:spcPts val="0"/>
              </a:spcAft>
              <a:buClr>
                <a:srgbClr val="9EAD2B"/>
              </a:buClr>
              <a:defRPr/>
            </a:pPr>
            <a:r>
              <a:rPr lang="en-US" sz="3600" dirty="0"/>
              <a:t> </a:t>
            </a:r>
            <a:r>
              <a:rPr lang="en-US" sz="3200" dirty="0"/>
              <a:t>Multi-faceted approach </a:t>
            </a:r>
          </a:p>
          <a:p>
            <a:pPr eaLnBrk="1" fontAlgn="auto" hangingPunct="1">
              <a:spcAft>
                <a:spcPts val="0"/>
              </a:spcAft>
              <a:buClr>
                <a:srgbClr val="9EAD2B"/>
              </a:buClr>
              <a:defRPr/>
            </a:pPr>
            <a:r>
              <a:rPr lang="en-US" sz="3200" dirty="0"/>
              <a:t> Functional Vision Assessment (FVA)</a:t>
            </a:r>
          </a:p>
          <a:p>
            <a:pPr eaLnBrk="1" fontAlgn="auto" hangingPunct="1">
              <a:spcAft>
                <a:spcPts val="0"/>
              </a:spcAft>
              <a:buClr>
                <a:srgbClr val="9EAD2B"/>
              </a:buClr>
              <a:defRPr/>
            </a:pPr>
            <a:r>
              <a:rPr lang="en-US" sz="3200" dirty="0"/>
              <a:t> Functional Hearing Assessment  (FHA)</a:t>
            </a:r>
          </a:p>
          <a:p>
            <a:pPr eaLnBrk="1" fontAlgn="auto" hangingPunct="1">
              <a:spcAft>
                <a:spcPts val="0"/>
              </a:spcAft>
              <a:buClr>
                <a:srgbClr val="9EAD2B"/>
              </a:buClr>
              <a:defRPr/>
            </a:pPr>
            <a:r>
              <a:rPr lang="en-US" sz="3200" dirty="0"/>
              <a:t> Identifying sensory preferences</a:t>
            </a:r>
          </a:p>
          <a:p>
            <a:pPr eaLnBrk="1" fontAlgn="auto" hangingPunct="1">
              <a:spcAft>
                <a:spcPts val="0"/>
              </a:spcAft>
              <a:buClr>
                <a:srgbClr val="9EAD2B"/>
              </a:buClr>
              <a:defRPr/>
            </a:pPr>
            <a:r>
              <a:rPr lang="en-US" sz="3200" dirty="0"/>
              <a:t> Putting the pieces together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457200" y="1143000"/>
            <a:ext cx="3276600" cy="1066800"/>
          </a:xfrm>
        </p:spPr>
        <p:txBody>
          <a:bodyPr/>
          <a:lstStyle/>
          <a:p>
            <a:pPr eaLnBrk="1" hangingPunct="1"/>
            <a:r>
              <a:rPr lang="en-US" altLang="en-US" sz="4800" b="1" dirty="0"/>
              <a:t>Access</a:t>
            </a:r>
          </a:p>
        </p:txBody>
      </p:sp>
      <p:sp>
        <p:nvSpPr>
          <p:cNvPr id="3" name="Content Placeholder 2"/>
          <p:cNvSpPr>
            <a:spLocks noGrp="1"/>
          </p:cNvSpPr>
          <p:nvPr>
            <p:ph idx="4294967295"/>
          </p:nvPr>
        </p:nvSpPr>
        <p:spPr>
          <a:xfrm>
            <a:off x="685800" y="2286000"/>
            <a:ext cx="7924800" cy="3832225"/>
          </a:xfrm>
        </p:spPr>
        <p:txBody>
          <a:bodyPr rtlCol="0">
            <a:normAutofit/>
          </a:bodyPr>
          <a:lstStyle/>
          <a:p>
            <a:pPr eaLnBrk="1" fontAlgn="auto" hangingPunct="1">
              <a:spcAft>
                <a:spcPts val="0"/>
              </a:spcAft>
              <a:buClr>
                <a:srgbClr val="9EAD2B"/>
              </a:buClr>
              <a:defRPr/>
            </a:pPr>
            <a:r>
              <a:rPr lang="en-US" sz="3200" dirty="0"/>
              <a:t> Vision and hearing = Distance senses</a:t>
            </a:r>
          </a:p>
          <a:p>
            <a:pPr eaLnBrk="1" fontAlgn="auto" hangingPunct="1">
              <a:spcAft>
                <a:spcPts val="0"/>
              </a:spcAft>
              <a:buClr>
                <a:srgbClr val="9EAD2B"/>
              </a:buClr>
              <a:defRPr/>
            </a:pPr>
            <a:r>
              <a:rPr lang="en-US" sz="3200" dirty="0"/>
              <a:t> Multiple disabilities affect ability to seek information </a:t>
            </a:r>
          </a:p>
          <a:p>
            <a:pPr eaLnBrk="1" fontAlgn="auto" hangingPunct="1">
              <a:spcAft>
                <a:spcPts val="0"/>
              </a:spcAft>
              <a:buClr>
                <a:srgbClr val="9EAD2B"/>
              </a:buClr>
              <a:defRPr/>
            </a:pPr>
            <a:r>
              <a:rPr lang="en-US" sz="3200" dirty="0"/>
              <a:t> Information and responses are absent, limited or distorted </a:t>
            </a:r>
          </a:p>
          <a:p>
            <a:pPr eaLnBrk="1" fontAlgn="auto" hangingPunct="1">
              <a:spcAft>
                <a:spcPts val="0"/>
              </a:spcAft>
              <a:buClr>
                <a:srgbClr val="9EAD2B"/>
              </a:buClr>
              <a:defRPr/>
            </a:pPr>
            <a:r>
              <a:rPr lang="en-US" sz="3200" dirty="0"/>
              <a:t> Impacts incidental learning </a:t>
            </a:r>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52400"/>
            <a:ext cx="8153400" cy="1600200"/>
          </a:xfrm>
        </p:spPr>
        <p:txBody>
          <a:bodyPr/>
          <a:lstStyle/>
          <a:p>
            <a:pPr algn="l" eaLnBrk="1" hangingPunct="1"/>
            <a:r>
              <a:rPr lang="en-US" altLang="en-US" b="1" dirty="0">
                <a:solidFill>
                  <a:schemeClr val="folHlink"/>
                </a:solidFill>
              </a:rPr>
              <a:t>   </a:t>
            </a:r>
            <a:r>
              <a:rPr lang="en-US" altLang="en-US" b="1" dirty="0"/>
              <a:t>Talking about Deaf-Blindness</a:t>
            </a:r>
            <a:r>
              <a:rPr lang="en-US" altLang="en-US" sz="4800" b="1" dirty="0"/>
              <a:t> </a:t>
            </a:r>
            <a:endParaRPr lang="en-US" altLang="en-US" b="1" dirty="0"/>
          </a:p>
        </p:txBody>
      </p:sp>
      <p:sp>
        <p:nvSpPr>
          <p:cNvPr id="13315" name="Rectangle 3"/>
          <p:cNvSpPr>
            <a:spLocks noGrp="1" noChangeArrowheads="1"/>
          </p:cNvSpPr>
          <p:nvPr>
            <p:ph idx="1"/>
          </p:nvPr>
        </p:nvSpPr>
        <p:spPr>
          <a:xfrm>
            <a:off x="1524000" y="1447800"/>
            <a:ext cx="7315200" cy="4800600"/>
          </a:xfrm>
        </p:spPr>
        <p:txBody>
          <a:bodyPr/>
          <a:lstStyle/>
          <a:p>
            <a:pPr eaLnBrk="1" hangingPunct="1">
              <a:buFont typeface="Arial" pitchFamily="34" charset="0"/>
              <a:buNone/>
            </a:pPr>
            <a:r>
              <a:rPr lang="en-US" altLang="en-US" sz="2000" b="1" dirty="0"/>
              <a:t> </a:t>
            </a:r>
            <a:r>
              <a:rPr lang="en-US" altLang="en-US" sz="3200" b="1" dirty="0"/>
              <a:t>Always put the child first! </a:t>
            </a:r>
            <a:endParaRPr lang="en-US" altLang="en-US" sz="2800" b="1" dirty="0"/>
          </a:p>
          <a:p>
            <a:pPr eaLnBrk="1" hangingPunct="1">
              <a:buClr>
                <a:srgbClr val="192970"/>
              </a:buClr>
            </a:pPr>
            <a:r>
              <a:rPr lang="en-US" altLang="en-US" sz="2800" b="1" dirty="0"/>
              <a:t> Child with combined vision and hearing loss  </a:t>
            </a:r>
          </a:p>
          <a:p>
            <a:pPr eaLnBrk="1" hangingPunct="1">
              <a:buClr>
                <a:srgbClr val="192970"/>
              </a:buClr>
            </a:pPr>
            <a:r>
              <a:rPr lang="en-US" altLang="en-US" sz="2800" b="1" dirty="0"/>
              <a:t> Child with deaf-blindness</a:t>
            </a:r>
          </a:p>
          <a:p>
            <a:pPr eaLnBrk="1" hangingPunct="1">
              <a:buClr>
                <a:srgbClr val="192970"/>
              </a:buClr>
            </a:pPr>
            <a:r>
              <a:rPr lang="en-US" altLang="en-US" sz="2800" b="1" dirty="0"/>
              <a:t> Child who is deaf-blind</a:t>
            </a:r>
          </a:p>
          <a:p>
            <a:pPr eaLnBrk="1" hangingPunct="1">
              <a:buClr>
                <a:srgbClr val="192970"/>
              </a:buClr>
            </a:pPr>
            <a:r>
              <a:rPr lang="en-US" altLang="en-US" sz="2800" b="1" dirty="0"/>
              <a:t> Child with dual sensory loss/losses</a:t>
            </a:r>
          </a:p>
          <a:p>
            <a:pPr eaLnBrk="1" hangingPunct="1">
              <a:buClr>
                <a:srgbClr val="192970"/>
              </a:buClr>
            </a:pPr>
            <a:r>
              <a:rPr lang="en-US" altLang="en-US" sz="2800" b="1" dirty="0"/>
              <a:t> Child with dual sensory impairments</a:t>
            </a:r>
          </a:p>
          <a:p>
            <a:pPr eaLnBrk="1" hangingPunct="1">
              <a:buClr>
                <a:srgbClr val="192970"/>
              </a:buClr>
            </a:pPr>
            <a:r>
              <a:rPr lang="en-US" altLang="en-US" sz="2800" b="1" dirty="0"/>
              <a:t> Child with functional vision &amp; hearing challenges</a:t>
            </a:r>
          </a:p>
          <a:p>
            <a:pPr eaLnBrk="1" hangingPunct="1">
              <a:buClr>
                <a:srgbClr val="192970"/>
              </a:buClr>
            </a:pPr>
            <a:r>
              <a:rPr lang="en-US" altLang="en-US" sz="2800" b="1" dirty="0"/>
              <a:t> Child with deaf-blind intervention needs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09600" y="152400"/>
            <a:ext cx="7924800" cy="1295400"/>
          </a:xfrm>
        </p:spPr>
        <p:txBody>
          <a:bodyPr/>
          <a:lstStyle/>
          <a:p>
            <a:pPr eaLnBrk="1" hangingPunct="1"/>
            <a:r>
              <a:rPr lang="en-US" altLang="en-US" b="1" dirty="0"/>
              <a:t>Providing Access (1 of 4)  </a:t>
            </a:r>
          </a:p>
        </p:txBody>
      </p:sp>
      <p:sp>
        <p:nvSpPr>
          <p:cNvPr id="3" name="Content Placeholder 2"/>
          <p:cNvSpPr>
            <a:spLocks noGrp="1"/>
          </p:cNvSpPr>
          <p:nvPr>
            <p:ph idx="1"/>
          </p:nvPr>
        </p:nvSpPr>
        <p:spPr>
          <a:xfrm>
            <a:off x="1828800" y="1524000"/>
            <a:ext cx="6705600" cy="4594225"/>
          </a:xfrm>
        </p:spPr>
        <p:txBody>
          <a:bodyPr rtlCol="0">
            <a:normAutofit fontScale="92500"/>
          </a:bodyPr>
          <a:lstStyle/>
          <a:p>
            <a:pPr eaLnBrk="1" fontAlgn="auto" hangingPunct="1">
              <a:spcAft>
                <a:spcPts val="0"/>
              </a:spcAft>
              <a:buFont typeface="Arial" pitchFamily="34" charset="0"/>
              <a:buNone/>
              <a:defRPr/>
            </a:pPr>
            <a:endParaRPr lang="en-US" sz="1200" b="1" u="sng" dirty="0">
              <a:solidFill>
                <a:schemeClr val="accent3">
                  <a:lumMod val="75000"/>
                </a:schemeClr>
              </a:solidFill>
            </a:endParaRPr>
          </a:p>
          <a:p>
            <a:pPr marL="0" indent="0" eaLnBrk="1" fontAlgn="auto" hangingPunct="1">
              <a:spcAft>
                <a:spcPts val="0"/>
              </a:spcAft>
              <a:buFont typeface="Wingdings" pitchFamily="2" charset="2"/>
              <a:buNone/>
              <a:defRPr/>
            </a:pPr>
            <a:r>
              <a:rPr lang="en-US" sz="3600" dirty="0"/>
              <a:t>Maximize residual vision and hearing</a:t>
            </a:r>
          </a:p>
          <a:p>
            <a:pPr eaLnBrk="1" fontAlgn="auto" hangingPunct="1">
              <a:spcAft>
                <a:spcPts val="0"/>
              </a:spcAft>
              <a:buClrTx/>
              <a:buFont typeface="Wingdings" pitchFamily="2" charset="2"/>
              <a:buChar char="ü"/>
              <a:defRPr/>
            </a:pPr>
            <a:r>
              <a:rPr lang="en-US" sz="3200" dirty="0">
                <a:solidFill>
                  <a:schemeClr val="tx1"/>
                </a:solidFill>
              </a:rPr>
              <a:t>Functional Vision Assessment results  </a:t>
            </a:r>
          </a:p>
          <a:p>
            <a:pPr eaLnBrk="1" fontAlgn="auto" hangingPunct="1">
              <a:spcAft>
                <a:spcPts val="0"/>
              </a:spcAft>
              <a:buClrTx/>
              <a:buFont typeface="Wingdings" pitchFamily="2" charset="2"/>
              <a:buChar char="ü"/>
              <a:defRPr/>
            </a:pPr>
            <a:r>
              <a:rPr lang="en-US" sz="3200" dirty="0">
                <a:solidFill>
                  <a:schemeClr val="tx1"/>
                </a:solidFill>
              </a:rPr>
              <a:t>Functional Hearing Assessment results</a:t>
            </a:r>
          </a:p>
          <a:p>
            <a:pPr marL="0" indent="0" eaLnBrk="1" fontAlgn="auto" hangingPunct="1">
              <a:spcAft>
                <a:spcPts val="0"/>
              </a:spcAft>
              <a:buFont typeface="Wingdings" pitchFamily="2" charset="2"/>
              <a:buNone/>
              <a:defRPr/>
            </a:pPr>
            <a:r>
              <a:rPr lang="en-US" sz="3600" dirty="0"/>
              <a:t>Glasses, low vision devices</a:t>
            </a:r>
          </a:p>
          <a:p>
            <a:pPr marL="0" indent="0" eaLnBrk="1" fontAlgn="auto" hangingPunct="1">
              <a:spcAft>
                <a:spcPts val="0"/>
              </a:spcAft>
              <a:buFont typeface="Wingdings" pitchFamily="2" charset="2"/>
              <a:buNone/>
              <a:defRPr/>
            </a:pPr>
            <a:r>
              <a:rPr lang="en-US" sz="3600" dirty="0"/>
              <a:t>Hearing aids, personal FM system</a:t>
            </a:r>
          </a:p>
          <a:p>
            <a:pPr marL="0" indent="0" eaLnBrk="1" fontAlgn="auto" hangingPunct="1">
              <a:spcAft>
                <a:spcPts val="0"/>
              </a:spcAft>
              <a:buFont typeface="Wingdings" pitchFamily="2" charset="2"/>
              <a:buNone/>
              <a:defRPr/>
            </a:pPr>
            <a:r>
              <a:rPr lang="en-US" sz="3600" dirty="0"/>
              <a:t>Assistive technology devices </a:t>
            </a:r>
            <a:endParaRPr lang="en-US" sz="3200"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338139"/>
            <a:ext cx="8229600" cy="1033462"/>
          </a:xfrm>
        </p:spPr>
        <p:txBody>
          <a:bodyPr/>
          <a:lstStyle/>
          <a:p>
            <a:pPr eaLnBrk="1" hangingPunct="1"/>
            <a:r>
              <a:rPr lang="en-US" altLang="en-US" b="1" dirty="0"/>
              <a:t>Providing Access (2 of 4) </a:t>
            </a:r>
          </a:p>
        </p:txBody>
      </p:sp>
      <p:sp>
        <p:nvSpPr>
          <p:cNvPr id="10" name="Text Placeholder 9"/>
          <p:cNvSpPr>
            <a:spLocks noGrp="1"/>
          </p:cNvSpPr>
          <p:nvPr>
            <p:ph type="body" idx="1"/>
          </p:nvPr>
        </p:nvSpPr>
        <p:spPr>
          <a:xfrm>
            <a:off x="1066800" y="1219200"/>
            <a:ext cx="6291943" cy="533400"/>
          </a:xfrm>
        </p:spPr>
        <p:txBody>
          <a:bodyPr/>
          <a:lstStyle/>
          <a:p>
            <a:r>
              <a:rPr lang="en-US" sz="3200" b="1" u="sng" dirty="0">
                <a:solidFill>
                  <a:schemeClr val="tx1"/>
                </a:solidFill>
              </a:rPr>
              <a:t>Visual accommodations</a:t>
            </a:r>
            <a:r>
              <a:rPr lang="en-US" sz="3200" b="1" dirty="0">
                <a:solidFill>
                  <a:schemeClr val="tx1"/>
                </a:solidFill>
              </a:rPr>
              <a:t> </a:t>
            </a:r>
            <a:r>
              <a:rPr lang="en-US" sz="3200" dirty="0">
                <a:solidFill>
                  <a:schemeClr val="tx1"/>
                </a:solidFill>
              </a:rPr>
              <a:t>Include</a:t>
            </a:r>
          </a:p>
        </p:txBody>
      </p:sp>
      <p:sp>
        <p:nvSpPr>
          <p:cNvPr id="3" name="Content Placeholder 2"/>
          <p:cNvSpPr>
            <a:spLocks noGrp="1"/>
          </p:cNvSpPr>
          <p:nvPr>
            <p:ph sz="half" idx="2"/>
          </p:nvPr>
        </p:nvSpPr>
        <p:spPr>
          <a:xfrm>
            <a:off x="1295400" y="1752600"/>
            <a:ext cx="7543800" cy="1905000"/>
          </a:xfrm>
        </p:spPr>
        <p:txBody>
          <a:bodyPr numCol="2" rtlCol="0">
            <a:normAutofit fontScale="92500" lnSpcReduction="10000"/>
          </a:bodyPr>
          <a:lstStyle/>
          <a:p>
            <a:pPr marL="457200" indent="-457200" eaLnBrk="1" fontAlgn="auto" hangingPunct="1">
              <a:spcBef>
                <a:spcPts val="300"/>
              </a:spcBef>
              <a:spcAft>
                <a:spcPts val="0"/>
              </a:spcAft>
              <a:buClr>
                <a:srgbClr val="9EAD2B"/>
              </a:buClr>
              <a:defRPr/>
            </a:pPr>
            <a:r>
              <a:rPr lang="en-US" sz="3200" dirty="0"/>
              <a:t>Color </a:t>
            </a:r>
          </a:p>
          <a:p>
            <a:pPr marL="457200" indent="-457200" eaLnBrk="1" fontAlgn="auto" hangingPunct="1">
              <a:spcBef>
                <a:spcPts val="300"/>
              </a:spcBef>
              <a:spcAft>
                <a:spcPts val="0"/>
              </a:spcAft>
              <a:buClr>
                <a:srgbClr val="9EAD2B"/>
              </a:buClr>
              <a:defRPr/>
            </a:pPr>
            <a:r>
              <a:rPr lang="en-US" sz="3200" dirty="0"/>
              <a:t> Size</a:t>
            </a:r>
          </a:p>
          <a:p>
            <a:pPr marL="457200" indent="-457200" eaLnBrk="1" fontAlgn="auto" hangingPunct="1">
              <a:spcBef>
                <a:spcPts val="300"/>
              </a:spcBef>
              <a:spcAft>
                <a:spcPts val="0"/>
              </a:spcAft>
              <a:buClr>
                <a:srgbClr val="9EAD2B"/>
              </a:buClr>
              <a:defRPr/>
            </a:pPr>
            <a:r>
              <a:rPr lang="en-US" sz="3200" dirty="0"/>
              <a:t>Lighting </a:t>
            </a:r>
          </a:p>
          <a:p>
            <a:pPr marL="457200" indent="-457200" eaLnBrk="1" fontAlgn="auto" hangingPunct="1">
              <a:spcBef>
                <a:spcPts val="300"/>
              </a:spcBef>
              <a:spcAft>
                <a:spcPts val="0"/>
              </a:spcAft>
              <a:buClr>
                <a:srgbClr val="9EAD2B"/>
              </a:buClr>
              <a:defRPr/>
            </a:pPr>
            <a:r>
              <a:rPr lang="en-US" sz="3200" dirty="0"/>
              <a:t>Contrast</a:t>
            </a:r>
          </a:p>
          <a:p>
            <a:pPr marL="457200" indent="-457200" eaLnBrk="1" fontAlgn="auto" hangingPunct="1">
              <a:spcBef>
                <a:spcPts val="300"/>
              </a:spcBef>
              <a:spcAft>
                <a:spcPts val="0"/>
              </a:spcAft>
              <a:buClr>
                <a:srgbClr val="9EAD2B"/>
              </a:buClr>
              <a:defRPr/>
            </a:pPr>
            <a:r>
              <a:rPr lang="en-US" sz="3200" dirty="0"/>
              <a:t>Position</a:t>
            </a:r>
          </a:p>
          <a:p>
            <a:pPr marL="457200" indent="-457200" eaLnBrk="1" fontAlgn="auto" hangingPunct="1">
              <a:spcBef>
                <a:spcPts val="300"/>
              </a:spcBef>
              <a:spcAft>
                <a:spcPts val="0"/>
              </a:spcAft>
              <a:buClr>
                <a:srgbClr val="9EAD2B"/>
              </a:buClr>
              <a:defRPr/>
            </a:pPr>
            <a:r>
              <a:rPr lang="en-US" sz="3200" dirty="0"/>
              <a:t>Spacing</a:t>
            </a:r>
          </a:p>
          <a:p>
            <a:pPr marL="457200" indent="-457200" eaLnBrk="1" fontAlgn="auto" hangingPunct="1">
              <a:spcBef>
                <a:spcPts val="300"/>
              </a:spcBef>
              <a:spcAft>
                <a:spcPts val="0"/>
              </a:spcAft>
              <a:buClr>
                <a:srgbClr val="9EAD2B"/>
              </a:buClr>
              <a:defRPr/>
            </a:pPr>
            <a:r>
              <a:rPr lang="en-US" sz="3200" dirty="0"/>
              <a:t>Distance Arrangement</a:t>
            </a:r>
          </a:p>
        </p:txBody>
      </p:sp>
      <p:sp>
        <p:nvSpPr>
          <p:cNvPr id="11" name="Text Placeholder 10"/>
          <p:cNvSpPr>
            <a:spLocks noGrp="1"/>
          </p:cNvSpPr>
          <p:nvPr>
            <p:ph type="body" sz="quarter" idx="3"/>
          </p:nvPr>
        </p:nvSpPr>
        <p:spPr>
          <a:xfrm>
            <a:off x="1524000" y="3657600"/>
            <a:ext cx="6705600" cy="639762"/>
          </a:xfrm>
        </p:spPr>
        <p:txBody>
          <a:bodyPr/>
          <a:lstStyle/>
          <a:p>
            <a:r>
              <a:rPr lang="en-US" sz="3200" b="1" u="sng" dirty="0">
                <a:solidFill>
                  <a:schemeClr val="tx1"/>
                </a:solidFill>
              </a:rPr>
              <a:t>Auditory accommodations</a:t>
            </a:r>
            <a:r>
              <a:rPr lang="en-US" sz="3200" dirty="0">
                <a:solidFill>
                  <a:schemeClr val="tx1"/>
                </a:solidFill>
              </a:rPr>
              <a:t> include</a:t>
            </a:r>
          </a:p>
        </p:txBody>
      </p:sp>
      <p:sp>
        <p:nvSpPr>
          <p:cNvPr id="2" name="Content Placeholder 1"/>
          <p:cNvSpPr>
            <a:spLocks noGrp="1"/>
          </p:cNvSpPr>
          <p:nvPr>
            <p:ph sz="quarter" idx="4"/>
          </p:nvPr>
        </p:nvSpPr>
        <p:spPr>
          <a:xfrm>
            <a:off x="1828800" y="4495800"/>
            <a:ext cx="6638417" cy="2133600"/>
          </a:xfrm>
        </p:spPr>
        <p:txBody>
          <a:bodyPr/>
          <a:lstStyle/>
          <a:p>
            <a:pPr marL="342900" indent="-342900">
              <a:buClr>
                <a:srgbClr val="9EAD2B"/>
              </a:buClr>
              <a:defRPr/>
            </a:pPr>
            <a:r>
              <a:rPr lang="en-US" sz="2800" dirty="0"/>
              <a:t>Position (child’s, yours)</a:t>
            </a:r>
          </a:p>
          <a:p>
            <a:pPr marL="342900" indent="-342900">
              <a:buClr>
                <a:srgbClr val="9EAD2B"/>
              </a:buClr>
              <a:defRPr/>
            </a:pPr>
            <a:r>
              <a:rPr lang="en-US" sz="2800" dirty="0"/>
              <a:t> Control of background noise</a:t>
            </a:r>
          </a:p>
          <a:p>
            <a:pPr marL="342900" indent="-342900">
              <a:buClr>
                <a:srgbClr val="9EAD2B"/>
              </a:buClr>
              <a:defRPr/>
            </a:pPr>
            <a:r>
              <a:rPr lang="en-US" sz="2800" dirty="0"/>
              <a:t> Tone</a:t>
            </a:r>
          </a:p>
          <a:p>
            <a:pPr marL="342900" indent="-342900">
              <a:buClr>
                <a:srgbClr val="9EAD2B"/>
              </a:buClr>
              <a:defRPr/>
            </a:pPr>
            <a:r>
              <a:rPr lang="en-US" sz="2800" dirty="0"/>
              <a:t> Volume</a:t>
            </a:r>
          </a:p>
        </p:txBody>
      </p:sp>
      <p:sp>
        <p:nvSpPr>
          <p:cNvPr id="9" name="Slide Number Placeholder 8"/>
          <p:cNvSpPr>
            <a:spLocks noGrp="1"/>
          </p:cNvSpPr>
          <p:nvPr>
            <p:ph type="sldNum" sz="quarter" idx="12"/>
          </p:nvPr>
        </p:nvSpPr>
        <p:spPr/>
        <p:txBody>
          <a:bodyPr/>
          <a:lstStyle/>
          <a:p>
            <a:pPr>
              <a:defRPr/>
            </a:pPr>
            <a:fld id="{BE3322FD-673B-4AB7-A6B3-3A7E3F924056}"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09600" y="152400"/>
            <a:ext cx="7924800" cy="1295400"/>
          </a:xfrm>
        </p:spPr>
        <p:txBody>
          <a:bodyPr/>
          <a:lstStyle/>
          <a:p>
            <a:pPr eaLnBrk="1" hangingPunct="1"/>
            <a:r>
              <a:rPr lang="en-US" altLang="en-US" b="1" dirty="0"/>
              <a:t>Providing Access (3 of 4)</a:t>
            </a:r>
          </a:p>
        </p:txBody>
      </p:sp>
      <p:sp>
        <p:nvSpPr>
          <p:cNvPr id="61443" name="Content Placeholder 1"/>
          <p:cNvSpPr>
            <a:spLocks noGrp="1"/>
          </p:cNvSpPr>
          <p:nvPr>
            <p:ph idx="1"/>
          </p:nvPr>
        </p:nvSpPr>
        <p:spPr>
          <a:xfrm>
            <a:off x="1600200" y="1447800"/>
            <a:ext cx="7086600" cy="4670425"/>
          </a:xfrm>
        </p:spPr>
        <p:txBody>
          <a:bodyPr/>
          <a:lstStyle/>
          <a:p>
            <a:pPr eaLnBrk="1" hangingPunct="1">
              <a:buClr>
                <a:srgbClr val="9EAD2B"/>
              </a:buClr>
            </a:pPr>
            <a:r>
              <a:rPr lang="en-US" altLang="en-US" sz="3200" dirty="0"/>
              <a:t> </a:t>
            </a:r>
            <a:r>
              <a:rPr lang="en-US" altLang="en-US" sz="3600" dirty="0"/>
              <a:t>Position and location of child</a:t>
            </a:r>
          </a:p>
          <a:p>
            <a:pPr eaLnBrk="1" hangingPunct="1">
              <a:buClr>
                <a:srgbClr val="9EAD2B"/>
              </a:buClr>
            </a:pPr>
            <a:r>
              <a:rPr lang="en-US" altLang="en-US" sz="3600" dirty="0"/>
              <a:t> Position and location of materials</a:t>
            </a:r>
          </a:p>
          <a:p>
            <a:pPr eaLnBrk="1" hangingPunct="1">
              <a:buClr>
                <a:srgbClr val="9EAD2B"/>
              </a:buClr>
            </a:pPr>
            <a:r>
              <a:rPr lang="en-US" altLang="en-US" sz="3600" dirty="0"/>
              <a:t> Adapted materials   </a:t>
            </a:r>
          </a:p>
          <a:p>
            <a:pPr eaLnBrk="1" hangingPunct="1">
              <a:buClr>
                <a:srgbClr val="9EAD2B"/>
              </a:buClr>
            </a:pPr>
            <a:r>
              <a:rPr lang="en-US" altLang="en-US" sz="3600" dirty="0"/>
              <a:t> Assistive technology</a:t>
            </a:r>
          </a:p>
          <a:p>
            <a:pPr eaLnBrk="1" hangingPunct="1">
              <a:buClr>
                <a:srgbClr val="9EAD2B"/>
              </a:buClr>
            </a:pPr>
            <a:r>
              <a:rPr lang="en-US" altLang="en-US" sz="3600" dirty="0"/>
              <a:t> Time to prepare, process, respond, rest</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a:xfrm>
            <a:off x="381000" y="228600"/>
            <a:ext cx="8534400" cy="914400"/>
          </a:xfrm>
        </p:spPr>
        <p:txBody>
          <a:bodyPr/>
          <a:lstStyle/>
          <a:p>
            <a:pPr eaLnBrk="1" hangingPunct="1"/>
            <a:r>
              <a:rPr lang="en-US" altLang="en-US" b="1" dirty="0"/>
              <a:t>Providing Access (4 of 4)</a:t>
            </a:r>
          </a:p>
        </p:txBody>
      </p:sp>
      <p:sp>
        <p:nvSpPr>
          <p:cNvPr id="16387" name="Rectangle 3"/>
          <p:cNvSpPr>
            <a:spLocks noGrp="1" noChangeArrowheads="1"/>
          </p:cNvSpPr>
          <p:nvPr>
            <p:ph idx="1"/>
          </p:nvPr>
        </p:nvSpPr>
        <p:spPr>
          <a:xfrm>
            <a:off x="1600200" y="1295400"/>
            <a:ext cx="7543800" cy="4648200"/>
          </a:xfrm>
        </p:spPr>
        <p:txBody>
          <a:bodyPr/>
          <a:lstStyle/>
          <a:p>
            <a:pPr eaLnBrk="1" hangingPunct="1">
              <a:buFontTx/>
              <a:buNone/>
            </a:pPr>
            <a:r>
              <a:rPr lang="en-US" altLang="en-US" sz="3600" dirty="0"/>
              <a:t>Physical environment </a:t>
            </a:r>
          </a:p>
          <a:p>
            <a:pPr eaLnBrk="1" hangingPunct="1">
              <a:buClr>
                <a:srgbClr val="9EAD2B"/>
              </a:buClr>
            </a:pPr>
            <a:r>
              <a:rPr lang="en-US" altLang="en-US" sz="3200" dirty="0"/>
              <a:t> </a:t>
            </a:r>
            <a:r>
              <a:rPr lang="en-US" altLang="en-US" sz="3600" dirty="0"/>
              <a:t>Lighting, clutter, acoustics</a:t>
            </a:r>
          </a:p>
          <a:p>
            <a:pPr eaLnBrk="1" hangingPunct="1">
              <a:buClr>
                <a:srgbClr val="9EAD2B"/>
              </a:buClr>
            </a:pPr>
            <a:r>
              <a:rPr lang="en-US" altLang="en-US" sz="3600" dirty="0"/>
              <a:t> Designated spaces</a:t>
            </a:r>
          </a:p>
          <a:p>
            <a:pPr eaLnBrk="1" hangingPunct="1">
              <a:buClr>
                <a:srgbClr val="9EAD2B"/>
              </a:buClr>
            </a:pPr>
            <a:r>
              <a:rPr lang="en-US" altLang="en-US" sz="3600" dirty="0"/>
              <a:t> Organization of materials and  equipment</a:t>
            </a:r>
          </a:p>
          <a:p>
            <a:pPr eaLnBrk="1" hangingPunct="1">
              <a:buClr>
                <a:srgbClr val="9EAD2B"/>
              </a:buClr>
            </a:pPr>
            <a:r>
              <a:rPr lang="en-US" altLang="en-US" sz="3600" dirty="0"/>
              <a:t> Visual or tactile cues as labels </a:t>
            </a:r>
          </a:p>
          <a:p>
            <a:pPr eaLnBrk="1" hangingPunct="1">
              <a:buClr>
                <a:srgbClr val="9EAD2B"/>
              </a:buClr>
            </a:pPr>
            <a:r>
              <a:rPr lang="en-US" altLang="en-US" sz="3600" dirty="0"/>
              <a:t> Adaptations and accommodations</a:t>
            </a:r>
            <a:endParaRPr lang="en-US" altLang="en-US"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914400"/>
            <a:ext cx="4114800" cy="1371600"/>
          </a:xfrm>
        </p:spPr>
        <p:txBody>
          <a:bodyPr/>
          <a:lstStyle/>
          <a:p>
            <a:pPr eaLnBrk="1" hangingPunct="1"/>
            <a:r>
              <a:rPr lang="en-US" altLang="en-US" sz="4000" b="1" dirty="0"/>
              <a:t>Communication Systems  </a:t>
            </a:r>
          </a:p>
        </p:txBody>
      </p:sp>
      <p:sp>
        <p:nvSpPr>
          <p:cNvPr id="63491" name="Content Placeholder 2"/>
          <p:cNvSpPr>
            <a:spLocks noGrp="1"/>
          </p:cNvSpPr>
          <p:nvPr>
            <p:ph idx="4294967295"/>
          </p:nvPr>
        </p:nvSpPr>
        <p:spPr>
          <a:xfrm>
            <a:off x="457200" y="2286000"/>
            <a:ext cx="8153400" cy="3756025"/>
          </a:xfrm>
        </p:spPr>
        <p:txBody>
          <a:bodyPr/>
          <a:lstStyle/>
          <a:p>
            <a:pPr algn="ctr" eaLnBrk="1" hangingPunct="1">
              <a:buClr>
                <a:srgbClr val="9EAD2B"/>
              </a:buClr>
              <a:buFont typeface="Wingdings" pitchFamily="2" charset="2"/>
              <a:buNone/>
            </a:pPr>
            <a:r>
              <a:rPr lang="en-US" altLang="en-US" sz="3200" dirty="0"/>
              <a:t> </a:t>
            </a:r>
            <a:r>
              <a:rPr lang="en-US" altLang="en-US" sz="3200" b="1" u="sng" dirty="0"/>
              <a:t>All children communicate</a:t>
            </a:r>
            <a:r>
              <a:rPr lang="en-US" altLang="en-US" sz="3200" b="1" dirty="0"/>
              <a:t>!</a:t>
            </a:r>
          </a:p>
          <a:p>
            <a:pPr eaLnBrk="1" hangingPunct="1">
              <a:buFontTx/>
              <a:buNone/>
            </a:pPr>
            <a:r>
              <a:rPr lang="en-US" altLang="en-US" sz="3600" b="1" dirty="0"/>
              <a:t> </a:t>
            </a:r>
            <a:r>
              <a:rPr lang="en-US" altLang="en-US" sz="3200" b="1" dirty="0"/>
              <a:t>Our role</a:t>
            </a:r>
            <a:endParaRPr lang="en-US" altLang="en-US" sz="3600" b="1" dirty="0"/>
          </a:p>
          <a:p>
            <a:pPr lvl="1" eaLnBrk="1" hangingPunct="1">
              <a:buClr>
                <a:srgbClr val="9EAD2B"/>
              </a:buClr>
            </a:pPr>
            <a:r>
              <a:rPr lang="en-US" altLang="en-US" sz="3200" dirty="0"/>
              <a:t> </a:t>
            </a:r>
            <a:r>
              <a:rPr lang="en-US" altLang="en-US" sz="3000" dirty="0"/>
              <a:t>Expectation</a:t>
            </a:r>
          </a:p>
          <a:p>
            <a:pPr lvl="1" eaLnBrk="1" hangingPunct="1">
              <a:buClr>
                <a:srgbClr val="9EAD2B"/>
              </a:buClr>
            </a:pPr>
            <a:r>
              <a:rPr lang="en-US" altLang="en-US" sz="3000" dirty="0"/>
              <a:t> Opportunity</a:t>
            </a:r>
          </a:p>
          <a:p>
            <a:pPr lvl="1" eaLnBrk="1" hangingPunct="1">
              <a:buClr>
                <a:srgbClr val="9EAD2B"/>
              </a:buClr>
            </a:pPr>
            <a:r>
              <a:rPr lang="en-US" altLang="en-US" sz="3000" dirty="0"/>
              <a:t> Interpret and respond</a:t>
            </a:r>
          </a:p>
          <a:p>
            <a:pPr lvl="1" eaLnBrk="1" hangingPunct="1">
              <a:buClr>
                <a:srgbClr val="9EAD2B"/>
              </a:buClr>
            </a:pPr>
            <a:r>
              <a:rPr lang="en-US" altLang="en-US" sz="3000" dirty="0"/>
              <a:t> Shape</a:t>
            </a:r>
          </a:p>
          <a:p>
            <a:pPr lvl="1" eaLnBrk="1" hangingPunct="1">
              <a:buClr>
                <a:srgbClr val="9EAD2B"/>
              </a:buClr>
            </a:pPr>
            <a:r>
              <a:rPr lang="en-US" altLang="en-US" sz="3000" dirty="0"/>
              <a:t> Model &amp; coach  </a:t>
            </a:r>
            <a:r>
              <a:rPr lang="en-US" altLang="en-US" sz="2800" dirty="0"/>
              <a:t> </a:t>
            </a:r>
            <a:endParaRPr lang="en-US" altLang="en-US" sz="1800" dirty="0"/>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8" descr="Two babies are lying next to each other. One baby is smiling and the other baby is crying. " title="Two Babies"/>
          <p:cNvPicPr>
            <a:picLocks noChangeAspect="1" noChangeArrowheads="1"/>
          </p:cNvPicPr>
          <p:nvPr/>
        </p:nvPicPr>
        <p:blipFill>
          <a:blip r:embed="rId4">
            <a:extLst>
              <a:ext uri="{28A0092B-C50C-407E-A947-70E740481C1C}">
                <a14:useLocalDpi xmlns:a14="http://schemas.microsoft.com/office/drawing/2010/main" val="0"/>
              </a:ext>
            </a:extLst>
          </a:blip>
          <a:srcRect t="13048" r="7294"/>
          <a:stretch>
            <a:fillRect/>
          </a:stretch>
        </p:blipFill>
        <p:spPr bwMode="auto">
          <a:xfrm>
            <a:off x="5486400" y="3581400"/>
            <a:ext cx="2989263" cy="2157413"/>
          </a:xfrm>
          <a:prstGeom prst="rect">
            <a:avLst/>
          </a:prstGeom>
          <a:noFill/>
          <a:ln w="190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277813"/>
            <a:ext cx="8458200" cy="941387"/>
          </a:xfrm>
        </p:spPr>
        <p:txBody>
          <a:bodyPr/>
          <a:lstStyle/>
          <a:p>
            <a:pPr eaLnBrk="1" hangingPunct="1"/>
            <a:r>
              <a:rPr lang="en-US" altLang="en-US" b="1" dirty="0"/>
              <a:t>Reading Infant Signals  </a:t>
            </a:r>
          </a:p>
        </p:txBody>
      </p:sp>
      <p:sp>
        <p:nvSpPr>
          <p:cNvPr id="64515" name="Content Placeholder 2"/>
          <p:cNvSpPr>
            <a:spLocks noGrp="1"/>
          </p:cNvSpPr>
          <p:nvPr>
            <p:ph idx="1"/>
          </p:nvPr>
        </p:nvSpPr>
        <p:spPr>
          <a:xfrm>
            <a:off x="1524000" y="1600200"/>
            <a:ext cx="6934200" cy="4530725"/>
          </a:xfrm>
        </p:spPr>
        <p:txBody>
          <a:bodyPr/>
          <a:lstStyle/>
          <a:p>
            <a:pPr eaLnBrk="1" hangingPunct="1">
              <a:buClr>
                <a:srgbClr val="9EAD2B"/>
              </a:buClr>
            </a:pPr>
            <a:r>
              <a:rPr lang="en-US" altLang="en-US" sz="3600" dirty="0"/>
              <a:t> Communication begins at birth </a:t>
            </a:r>
          </a:p>
          <a:p>
            <a:pPr eaLnBrk="1" hangingPunct="1">
              <a:buClr>
                <a:srgbClr val="9EAD2B"/>
              </a:buClr>
            </a:pPr>
            <a:r>
              <a:rPr lang="en-US" altLang="en-US" sz="3600" dirty="0"/>
              <a:t> May be atypical</a:t>
            </a:r>
          </a:p>
          <a:p>
            <a:pPr eaLnBrk="1" hangingPunct="1">
              <a:buClr>
                <a:srgbClr val="9EAD2B"/>
              </a:buClr>
            </a:pPr>
            <a:r>
              <a:rPr lang="en-US" altLang="en-US" sz="3600" dirty="0"/>
              <a:t> Recognize subtle signs    </a:t>
            </a:r>
          </a:p>
          <a:p>
            <a:pPr eaLnBrk="1" hangingPunct="1">
              <a:buClr>
                <a:srgbClr val="9EAD2B"/>
              </a:buClr>
            </a:pPr>
            <a:r>
              <a:rPr lang="en-US" altLang="en-US" sz="3600" dirty="0"/>
              <a:t> Learn to read and respond to each child’s unique signals </a:t>
            </a:r>
            <a:r>
              <a:rPr lang="en-US" altLang="en-US" dirty="0"/>
              <a:t>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38138"/>
            <a:ext cx="8229600" cy="881062"/>
          </a:xfrm>
        </p:spPr>
        <p:txBody>
          <a:bodyPr/>
          <a:lstStyle/>
          <a:p>
            <a:pPr eaLnBrk="1" hangingPunct="1"/>
            <a:r>
              <a:rPr lang="en-US" altLang="en-US" b="1" dirty="0"/>
              <a:t>Reading Infant Signals </a:t>
            </a:r>
          </a:p>
        </p:txBody>
      </p:sp>
      <p:sp>
        <p:nvSpPr>
          <p:cNvPr id="65539" name="Content Placeholder 2"/>
          <p:cNvSpPr>
            <a:spLocks noGrp="1"/>
          </p:cNvSpPr>
          <p:nvPr>
            <p:ph idx="1"/>
          </p:nvPr>
        </p:nvSpPr>
        <p:spPr>
          <a:xfrm>
            <a:off x="1600200" y="1600200"/>
            <a:ext cx="6781800" cy="4572000"/>
          </a:xfrm>
        </p:spPr>
        <p:txBody>
          <a:bodyPr numCol="2"/>
          <a:lstStyle/>
          <a:p>
            <a:pPr marL="0" indent="0" eaLnBrk="1" hangingPunct="1">
              <a:buNone/>
            </a:pPr>
            <a:r>
              <a:rPr lang="en-US" altLang="en-US" sz="3200" dirty="0"/>
              <a:t>Heart rate</a:t>
            </a:r>
          </a:p>
          <a:p>
            <a:pPr marL="0" indent="0" eaLnBrk="1" hangingPunct="1">
              <a:buNone/>
            </a:pPr>
            <a:r>
              <a:rPr lang="en-US" altLang="en-US" sz="3200" dirty="0"/>
              <a:t>Breathing </a:t>
            </a:r>
          </a:p>
          <a:p>
            <a:pPr marL="0" indent="0" eaLnBrk="1" hangingPunct="1">
              <a:buNone/>
            </a:pPr>
            <a:r>
              <a:rPr lang="en-US" altLang="en-US" sz="3200" dirty="0"/>
              <a:t>Skin color</a:t>
            </a:r>
          </a:p>
          <a:p>
            <a:pPr marL="0" indent="0" eaLnBrk="1" hangingPunct="1">
              <a:buNone/>
            </a:pPr>
            <a:r>
              <a:rPr lang="en-US" altLang="en-US" sz="3200" dirty="0"/>
              <a:t>Facial expressions</a:t>
            </a:r>
          </a:p>
          <a:p>
            <a:pPr marL="0" indent="0" eaLnBrk="1" hangingPunct="1">
              <a:buNone/>
            </a:pPr>
            <a:r>
              <a:rPr lang="en-US" altLang="en-US" sz="3200" dirty="0"/>
              <a:t>Muscle tone</a:t>
            </a:r>
          </a:p>
          <a:p>
            <a:pPr marL="0" indent="0" eaLnBrk="1" hangingPunct="1">
              <a:buNone/>
            </a:pPr>
            <a:r>
              <a:rPr lang="en-US" altLang="en-US" sz="3200" dirty="0"/>
              <a:t>Position</a:t>
            </a:r>
          </a:p>
          <a:p>
            <a:pPr marL="0" indent="0" eaLnBrk="1" hangingPunct="1">
              <a:buNone/>
            </a:pPr>
            <a:r>
              <a:rPr lang="en-US" altLang="en-US" sz="3200" dirty="0"/>
              <a:t>State </a:t>
            </a:r>
          </a:p>
          <a:p>
            <a:pPr marL="0" indent="0">
              <a:buNone/>
              <a:defRPr/>
            </a:pPr>
            <a:r>
              <a:rPr lang="en-US" sz="3200" dirty="0"/>
              <a:t>Hyperextension</a:t>
            </a:r>
          </a:p>
          <a:p>
            <a:pPr marL="0" indent="0">
              <a:buNone/>
              <a:defRPr/>
            </a:pPr>
            <a:r>
              <a:rPr lang="en-US" sz="3200" dirty="0"/>
              <a:t>Flailing</a:t>
            </a:r>
          </a:p>
          <a:p>
            <a:pPr marL="0" indent="0">
              <a:buNone/>
              <a:defRPr/>
            </a:pPr>
            <a:r>
              <a:rPr lang="en-US" sz="3200" dirty="0"/>
              <a:t>Splaying</a:t>
            </a:r>
          </a:p>
          <a:p>
            <a:pPr marL="0" indent="0">
              <a:buNone/>
              <a:defRPr/>
            </a:pPr>
            <a:r>
              <a:rPr lang="en-US" sz="3200" dirty="0"/>
              <a:t>Yawning, Sneezing</a:t>
            </a:r>
          </a:p>
          <a:p>
            <a:pPr marL="0" indent="0">
              <a:buNone/>
              <a:defRPr/>
            </a:pPr>
            <a:r>
              <a:rPr lang="en-US" sz="3200" dirty="0"/>
              <a:t>Hiccups </a:t>
            </a:r>
          </a:p>
          <a:p>
            <a:pPr marL="0" indent="0">
              <a:buNone/>
              <a:defRPr/>
            </a:pPr>
            <a:r>
              <a:rPr lang="en-US" sz="3200" dirty="0"/>
              <a:t>Gagging</a:t>
            </a:r>
          </a:p>
          <a:p>
            <a:pPr marL="0" indent="0">
              <a:buNone/>
              <a:defRPr/>
            </a:pPr>
            <a:r>
              <a:rPr lang="en-US" sz="3200" dirty="0"/>
              <a:t>Salute</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b="1" dirty="0"/>
              <a:t>Individualized Systems</a:t>
            </a:r>
          </a:p>
        </p:txBody>
      </p:sp>
      <p:sp>
        <p:nvSpPr>
          <p:cNvPr id="66563" name="Content Placeholder 2"/>
          <p:cNvSpPr>
            <a:spLocks noGrp="1"/>
          </p:cNvSpPr>
          <p:nvPr>
            <p:ph idx="1"/>
          </p:nvPr>
        </p:nvSpPr>
        <p:spPr>
          <a:xfrm>
            <a:off x="1447800" y="1600200"/>
            <a:ext cx="7391400" cy="4518025"/>
          </a:xfrm>
        </p:spPr>
        <p:txBody>
          <a:bodyPr/>
          <a:lstStyle/>
          <a:p>
            <a:pPr>
              <a:buClr>
                <a:srgbClr val="9EAD2B"/>
              </a:buClr>
            </a:pPr>
            <a:r>
              <a:rPr lang="en-US" altLang="en-US" sz="3200" dirty="0"/>
              <a:t> Recognize behavior as communication</a:t>
            </a:r>
          </a:p>
          <a:p>
            <a:pPr>
              <a:buClr>
                <a:srgbClr val="9EAD2B"/>
              </a:buClr>
            </a:pPr>
            <a:r>
              <a:rPr lang="en-US" altLang="en-US" sz="3200" dirty="0"/>
              <a:t> Know hierarchy of communication </a:t>
            </a:r>
          </a:p>
          <a:p>
            <a:pPr>
              <a:buClr>
                <a:srgbClr val="9EAD2B"/>
              </a:buClr>
            </a:pPr>
            <a:r>
              <a:rPr lang="en-US" altLang="en-US" sz="3200" dirty="0"/>
              <a:t> Engage in non-traditional conversations </a:t>
            </a:r>
          </a:p>
          <a:p>
            <a:pPr>
              <a:buClr>
                <a:srgbClr val="9EAD2B"/>
              </a:buClr>
            </a:pPr>
            <a:r>
              <a:rPr lang="en-US" altLang="en-US" sz="3200" dirty="0"/>
              <a:t> Assess receptive &amp; expressive communication methods </a:t>
            </a:r>
          </a:p>
          <a:p>
            <a:pPr>
              <a:buClr>
                <a:srgbClr val="9EAD2B"/>
              </a:buClr>
            </a:pPr>
            <a:r>
              <a:rPr lang="en-US" altLang="en-US" sz="3200" dirty="0"/>
              <a:t> Identify child preferences &amp; interests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Ways of Communicating</a:t>
            </a:r>
          </a:p>
        </p:txBody>
      </p:sp>
      <p:sp>
        <p:nvSpPr>
          <p:cNvPr id="3" name="Content Placeholder 2" hidden="1"/>
          <p:cNvSpPr>
            <a:spLocks noGrp="1"/>
          </p:cNvSpPr>
          <p:nvPr>
            <p:ph sz="quarter" idx="13"/>
          </p:nvPr>
        </p:nvSpPr>
        <p:spPr>
          <a:xfrm>
            <a:off x="533400" y="1447800"/>
            <a:ext cx="7781545" cy="3276600"/>
          </a:xfrm>
        </p:spPr>
        <p:txBody>
          <a:bodyPr/>
          <a:lstStyle/>
          <a:p>
            <a:pPr marL="0" indent="0">
              <a:buNone/>
            </a:pPr>
            <a:r>
              <a:rPr lang="en-US" sz="1200" b="1" dirty="0"/>
              <a:t>BODY LANGUAGE AND FACIAL EXPRESSION</a:t>
            </a:r>
            <a:r>
              <a:rPr lang="en-US" sz="1200" dirty="0"/>
              <a:t>: physical representation to internal (emotional or mental) reactions, maybe done purposefully towards another or maybe just a reaction</a:t>
            </a:r>
          </a:p>
          <a:p>
            <a:pPr marL="0" indent="0">
              <a:buNone/>
            </a:pPr>
            <a:r>
              <a:rPr lang="en-US" sz="1200" b="1" dirty="0"/>
              <a:t>VOCALIZATIONS </a:t>
            </a:r>
            <a:r>
              <a:rPr lang="en-US" sz="1200" dirty="0"/>
              <a:t>– sounds made intentionally which may or may not be directed towards someone else</a:t>
            </a:r>
          </a:p>
          <a:p>
            <a:pPr marL="0" indent="0">
              <a:buNone/>
            </a:pPr>
            <a:r>
              <a:rPr lang="en-US" sz="1200" b="1" dirty="0"/>
              <a:t>GESTURES </a:t>
            </a:r>
            <a:r>
              <a:rPr lang="en-US" sz="1200" dirty="0"/>
              <a:t>– use of motions of the limbs or body as a means of expression socially recognized</a:t>
            </a:r>
          </a:p>
          <a:p>
            <a:pPr marL="0" indent="0">
              <a:buNone/>
            </a:pPr>
            <a:r>
              <a:rPr lang="en-US" sz="1200" b="1" dirty="0"/>
              <a:t>TOUCH CUES</a:t>
            </a:r>
            <a:r>
              <a:rPr lang="en-US" sz="1200" dirty="0"/>
              <a:t>: physical contact directly onto the individuals body immediately preceding an action or activity, the purpose is conveying a message (receptive communication) to the individual (not to get their attention)</a:t>
            </a:r>
          </a:p>
          <a:p>
            <a:pPr marL="0" indent="0">
              <a:buNone/>
            </a:pPr>
            <a:r>
              <a:rPr lang="en-US" sz="1200" b="1" dirty="0"/>
              <a:t>OBJECT CUES</a:t>
            </a:r>
            <a:r>
              <a:rPr lang="en-US" sz="1200" dirty="0"/>
              <a:t>: an object from a part of their daily routine, presented to the individual as a message about a specific activity.</a:t>
            </a:r>
          </a:p>
          <a:p>
            <a:pPr marL="0" indent="0">
              <a:buNone/>
            </a:pPr>
            <a:r>
              <a:rPr lang="en-US" sz="1200" b="1" dirty="0"/>
              <a:t>TWO &amp; THREE-DIMENSIONAL TANGIBLE SYMBOLS</a:t>
            </a:r>
            <a:r>
              <a:rPr lang="en-US" sz="1200" dirty="0"/>
              <a:t>: a photo, line drawing or object/ part of object or texture that bears a meaningful and realistic connection to what it is representing.</a:t>
            </a:r>
          </a:p>
          <a:p>
            <a:pPr marL="0" indent="0">
              <a:buNone/>
            </a:pPr>
            <a:r>
              <a:rPr lang="en-US" sz="1200" b="1" dirty="0"/>
              <a:t>WRITTEN WORD </a:t>
            </a:r>
            <a:r>
              <a:rPr lang="en-US" sz="1200" dirty="0"/>
              <a:t>(print/Braille): combination of abstract symbolic shapes to have socially agreed upon meaning</a:t>
            </a:r>
          </a:p>
          <a:p>
            <a:pPr marL="0" indent="0">
              <a:buNone/>
            </a:pPr>
            <a:r>
              <a:rPr lang="en-US" sz="1200" b="1" dirty="0"/>
              <a:t>SIGN LANGUAGE</a:t>
            </a:r>
            <a:r>
              <a:rPr lang="en-US" sz="1200" dirty="0"/>
              <a:t>: a system of articulated hand gestures following specific grammatical rules or syntax</a:t>
            </a:r>
          </a:p>
          <a:p>
            <a:pPr marL="0" indent="0">
              <a:buNone/>
            </a:pPr>
            <a:r>
              <a:rPr lang="en-US" sz="1200" b="1" dirty="0"/>
              <a:t>SPOKEN LANGUAGE</a:t>
            </a:r>
            <a:r>
              <a:rPr lang="en-US" sz="1200" dirty="0"/>
              <a:t>: meaningful sound as produced by the action of the vocal organs following specific grammatical rules or syntax</a:t>
            </a:r>
          </a:p>
        </p:txBody>
      </p:sp>
      <p:pic>
        <p:nvPicPr>
          <p:cNvPr id="67586" name="Picture 1" descr="Image wheel on right with descriptions on left. Described in slide text. Document can be found here: http://www.wsdsonline.org/wp-content/uploads/2012/05/Ways-of-Communicating.pdf">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304800"/>
            <a:ext cx="86455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hidden="1"/>
          <p:cNvSpPr>
            <a:spLocks noGrp="1"/>
          </p:cNvSpPr>
          <p:nvPr>
            <p:ph sz="quarter" idx="14"/>
          </p:nvPr>
        </p:nvSpPr>
        <p:spPr>
          <a:xfrm>
            <a:off x="609600" y="4495800"/>
            <a:ext cx="7857744" cy="2057400"/>
          </a:xfrm>
        </p:spPr>
        <p:txBody>
          <a:bodyPr/>
          <a:lstStyle/>
          <a:p>
            <a:pPr marL="0" indent="0">
              <a:buNone/>
            </a:pPr>
            <a:r>
              <a:rPr lang="en-US" sz="1800" dirty="0"/>
              <a:t>Circle showing Ways a Person Can be Understood in the middle. It is encircled by pieces of an outer circle containing: Body Language/Facial Expression; Written Word (Print/Braille); Sign Language/Spoken Language; Pictures; Two or Three-dimensional Tangible Symbols; Gestures Vocalization; Object Cues; Touch Cues. Noted that it is adapted from </a:t>
            </a:r>
            <a:r>
              <a:rPr lang="en-US" sz="1800" i="1" dirty="0"/>
              <a:t>Hand In Hand: Essentials of communication and Orientation and Mobility for your Students Who are deaf-Blind</a:t>
            </a:r>
            <a:r>
              <a:rPr lang="en-US" sz="1800" dirty="0"/>
              <a:t>, Volume I.; K. </a:t>
            </a:r>
            <a:r>
              <a:rPr lang="de-DE" sz="1800" dirty="0"/>
              <a:t>Huebner, J. Prickett, T. Welch, E. Joffee:1995.</a:t>
            </a:r>
            <a:endParaRPr lang="en-US" sz="1800" dirty="0"/>
          </a:p>
        </p:txBody>
      </p:sp>
      <p:sp>
        <p:nvSpPr>
          <p:cNvPr id="5" name="Slide Number Placeholder 4"/>
          <p:cNvSpPr>
            <a:spLocks noGrp="1"/>
          </p:cNvSpPr>
          <p:nvPr>
            <p:ph type="sldNum" sz="quarter" idx="17"/>
          </p:nvPr>
        </p:nvSpPr>
        <p:spPr/>
        <p:txBody>
          <a:bodyPr/>
          <a:lstStyle/>
          <a:p>
            <a:pPr>
              <a:defRPr/>
            </a:pPr>
            <a:fld id="{BE3322FD-673B-4AB7-A6B3-3A7E3F924056}"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Ways of Communicating: Developing a Full communication System</a:t>
            </a:r>
          </a:p>
        </p:txBody>
      </p:sp>
      <p:sp>
        <p:nvSpPr>
          <p:cNvPr id="4" name="Content Placeholder 3" hidden="1"/>
          <p:cNvSpPr>
            <a:spLocks noGrp="1"/>
          </p:cNvSpPr>
          <p:nvPr>
            <p:ph sz="quarter" idx="13"/>
          </p:nvPr>
        </p:nvSpPr>
        <p:spPr>
          <a:xfrm>
            <a:off x="676655" y="2679192"/>
            <a:ext cx="3822192" cy="3112008"/>
          </a:xfrm>
        </p:spPr>
        <p:txBody>
          <a:bodyPr/>
          <a:lstStyle/>
          <a:p>
            <a:pPr marL="0" indent="0">
              <a:buNone/>
            </a:pPr>
            <a:r>
              <a:rPr lang="en-US" b="1" dirty="0"/>
              <a:t>Receptive</a:t>
            </a:r>
          </a:p>
          <a:p>
            <a:pPr>
              <a:buFont typeface="Wingdings" panose="05000000000000000000" pitchFamily="2" charset="2"/>
              <a:buChar char="§"/>
            </a:pPr>
            <a:r>
              <a:rPr lang="en-US" dirty="0"/>
              <a:t>Ways ____ understands others</a:t>
            </a:r>
          </a:p>
          <a:p>
            <a:pPr>
              <a:buFont typeface="Wingdings" panose="05000000000000000000" pitchFamily="2" charset="2"/>
              <a:buChar char="§"/>
            </a:pPr>
            <a:r>
              <a:rPr lang="en-US" dirty="0"/>
              <a:t>Identify the ways people communicate with ___ so he/she can understand them</a:t>
            </a:r>
          </a:p>
        </p:txBody>
      </p:sp>
      <p:sp>
        <p:nvSpPr>
          <p:cNvPr id="5" name="Content Placeholder 4" hidden="1"/>
          <p:cNvSpPr>
            <a:spLocks noGrp="1"/>
          </p:cNvSpPr>
          <p:nvPr>
            <p:ph sz="quarter" idx="14"/>
          </p:nvPr>
        </p:nvSpPr>
        <p:spPr>
          <a:xfrm>
            <a:off x="4645152" y="2679192"/>
            <a:ext cx="3822192" cy="2883408"/>
          </a:xfrm>
        </p:spPr>
        <p:txBody>
          <a:bodyPr/>
          <a:lstStyle/>
          <a:p>
            <a:pPr marL="0" indent="0">
              <a:buNone/>
            </a:pPr>
            <a:r>
              <a:rPr lang="en-US" b="1" dirty="0"/>
              <a:t>Expressive</a:t>
            </a:r>
          </a:p>
          <a:p>
            <a:r>
              <a:rPr lang="en-US" dirty="0"/>
              <a:t>Ways others understand ____</a:t>
            </a:r>
          </a:p>
          <a:p>
            <a:r>
              <a:rPr lang="en-US" dirty="0"/>
              <a:t>Identify the ways ____ gets others to understand him/her.</a:t>
            </a:r>
          </a:p>
        </p:txBody>
      </p:sp>
      <p:pic>
        <p:nvPicPr>
          <p:cNvPr id="68610" name="Picture 1" descr="Developing a communication system diagram with two circles. One for Receptive and the other for Expressive."/>
          <p:cNvPicPr>
            <a:picLocks noChangeAspect="1"/>
          </p:cNvPicPr>
          <p:nvPr/>
        </p:nvPicPr>
        <p:blipFill>
          <a:blip r:embed="rId2">
            <a:extLst>
              <a:ext uri="{28A0092B-C50C-407E-A947-70E740481C1C}">
                <a14:useLocalDpi xmlns:a14="http://schemas.microsoft.com/office/drawing/2010/main" val="0"/>
              </a:ext>
            </a:extLst>
          </a:blip>
          <a:srcRect r="3139"/>
          <a:stretch>
            <a:fillRect/>
          </a:stretch>
        </p:blipFill>
        <p:spPr bwMode="auto">
          <a:xfrm>
            <a:off x="609600" y="609600"/>
            <a:ext cx="8153400" cy="548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7"/>
          </p:nvPr>
        </p:nvSpPr>
        <p:spPr/>
        <p:txBody>
          <a:bodyPr/>
          <a:lstStyle/>
          <a:p>
            <a:pPr>
              <a:defRPr/>
            </a:pPr>
            <a:fld id="{BB75C00B-FCCF-4F9A-9DC0-C6447602EA69}"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b="1" dirty="0"/>
              <a:t>Identifying Young Children with </a:t>
            </a:r>
            <a:br>
              <a:rPr lang="en-US" altLang="en-US" sz="3600" b="1" dirty="0">
                <a:solidFill>
                  <a:schemeClr val="tx1"/>
                </a:solidFill>
              </a:rPr>
            </a:br>
            <a:r>
              <a:rPr lang="en-US" altLang="en-US" sz="3600" b="1" dirty="0"/>
              <a:t>Combined Vision and Hearing Loss </a:t>
            </a:r>
          </a:p>
        </p:txBody>
      </p:sp>
      <p:sp>
        <p:nvSpPr>
          <p:cNvPr id="14339" name="Rectangle 3"/>
          <p:cNvSpPr>
            <a:spLocks noGrp="1" noChangeArrowheads="1"/>
          </p:cNvSpPr>
          <p:nvPr>
            <p:ph idx="1"/>
          </p:nvPr>
        </p:nvSpPr>
        <p:spPr>
          <a:xfrm>
            <a:off x="1600200" y="1828800"/>
            <a:ext cx="7086600" cy="4297363"/>
          </a:xfrm>
        </p:spPr>
        <p:txBody>
          <a:bodyPr/>
          <a:lstStyle/>
          <a:p>
            <a:pPr eaLnBrk="1" hangingPunct="1">
              <a:lnSpc>
                <a:spcPct val="90000"/>
              </a:lnSpc>
              <a:buFontTx/>
              <a:buNone/>
            </a:pPr>
            <a:r>
              <a:rPr lang="en-US" altLang="en-US" sz="3200" b="1" dirty="0"/>
              <a:t>Who are these little ones?</a:t>
            </a:r>
          </a:p>
          <a:p>
            <a:pPr eaLnBrk="1" hangingPunct="1">
              <a:lnSpc>
                <a:spcPct val="90000"/>
              </a:lnSpc>
              <a:buFontTx/>
              <a:buNone/>
            </a:pPr>
            <a:r>
              <a:rPr lang="en-US" altLang="en-US" sz="3200" b="1" dirty="0"/>
              <a:t>How do we find them?</a:t>
            </a:r>
          </a:p>
          <a:p>
            <a:pPr lvl="1" eaLnBrk="1" hangingPunct="1">
              <a:lnSpc>
                <a:spcPct val="90000"/>
              </a:lnSpc>
              <a:buClr>
                <a:srgbClr val="192970"/>
              </a:buClr>
              <a:buFont typeface="Wingdings" pitchFamily="2" charset="2"/>
              <a:buChar char="ü"/>
            </a:pPr>
            <a:r>
              <a:rPr lang="en-US" altLang="en-US" sz="2800" dirty="0"/>
              <a:t> Know the risk factors </a:t>
            </a:r>
          </a:p>
          <a:p>
            <a:pPr lvl="1" eaLnBrk="1" hangingPunct="1">
              <a:lnSpc>
                <a:spcPct val="90000"/>
              </a:lnSpc>
              <a:buClr>
                <a:srgbClr val="192970"/>
              </a:buClr>
              <a:buFont typeface="Wingdings" pitchFamily="2" charset="2"/>
              <a:buChar char="ü"/>
            </a:pPr>
            <a:r>
              <a:rPr lang="en-US" altLang="en-US" sz="2800" dirty="0"/>
              <a:t> Review of medical records</a:t>
            </a:r>
          </a:p>
          <a:p>
            <a:pPr lvl="1" eaLnBrk="1" hangingPunct="1">
              <a:lnSpc>
                <a:spcPct val="90000"/>
              </a:lnSpc>
              <a:buClr>
                <a:srgbClr val="192970"/>
              </a:buClr>
              <a:buFont typeface="Wingdings" pitchFamily="2" charset="2"/>
              <a:buChar char="ü"/>
            </a:pPr>
            <a:r>
              <a:rPr lang="en-US" altLang="en-US" sz="2800" dirty="0"/>
              <a:t> Information from parents and caregivers</a:t>
            </a:r>
          </a:p>
          <a:p>
            <a:pPr lvl="1" eaLnBrk="1" hangingPunct="1">
              <a:lnSpc>
                <a:spcPct val="90000"/>
              </a:lnSpc>
              <a:buClr>
                <a:srgbClr val="192970"/>
              </a:buClr>
              <a:buFont typeface="Wingdings" pitchFamily="2" charset="2"/>
              <a:buChar char="ü"/>
            </a:pPr>
            <a:r>
              <a:rPr lang="en-US" altLang="en-US" sz="2800" dirty="0"/>
              <a:t> Observation &amp; Screening</a:t>
            </a:r>
          </a:p>
          <a:p>
            <a:pPr lvl="1" eaLnBrk="1" hangingPunct="1">
              <a:lnSpc>
                <a:spcPct val="90000"/>
              </a:lnSpc>
              <a:buClr>
                <a:srgbClr val="192970"/>
              </a:buClr>
              <a:buFont typeface="Wingdings" pitchFamily="2" charset="2"/>
              <a:buChar char="ü"/>
            </a:pPr>
            <a:r>
              <a:rPr lang="en-US" altLang="en-US" sz="2800" dirty="0"/>
              <a:t> Follow-up evaluations</a:t>
            </a:r>
            <a:endParaRPr lang="en-US" altLang="en-US" sz="3200" dirty="0"/>
          </a:p>
          <a:p>
            <a:pPr eaLnBrk="1" hangingPunct="1">
              <a:lnSpc>
                <a:spcPct val="90000"/>
              </a:lnSpc>
              <a:buFont typeface="Arial" pitchFamily="34" charset="0"/>
              <a:buNone/>
            </a:pPr>
            <a:r>
              <a:rPr lang="en-US" altLang="en-US" sz="3200" b="1" dirty="0"/>
              <a:t>Whose role is it?</a:t>
            </a:r>
            <a:r>
              <a:rPr lang="en-US" altLang="en-US" dirty="0"/>
              <a:t>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381000" y="990600"/>
            <a:ext cx="3657600" cy="1371600"/>
          </a:xfrm>
        </p:spPr>
        <p:txBody>
          <a:bodyPr/>
          <a:lstStyle/>
          <a:p>
            <a:pPr eaLnBrk="1" hangingPunct="1"/>
            <a:r>
              <a:rPr lang="en-US" altLang="en-US" b="1" dirty="0"/>
              <a:t>Trusted Relationships </a:t>
            </a:r>
          </a:p>
        </p:txBody>
      </p:sp>
      <p:sp>
        <p:nvSpPr>
          <p:cNvPr id="69635" name="Content Placeholder 2"/>
          <p:cNvSpPr>
            <a:spLocks noGrp="1"/>
          </p:cNvSpPr>
          <p:nvPr>
            <p:ph idx="4294967295"/>
          </p:nvPr>
        </p:nvSpPr>
        <p:spPr>
          <a:xfrm>
            <a:off x="685800" y="2438400"/>
            <a:ext cx="7924800" cy="3679825"/>
          </a:xfrm>
        </p:spPr>
        <p:txBody>
          <a:bodyPr/>
          <a:lstStyle/>
          <a:p>
            <a:pPr eaLnBrk="1" hangingPunct="1">
              <a:buClr>
                <a:srgbClr val="9EAD2B"/>
              </a:buClr>
            </a:pPr>
            <a:r>
              <a:rPr lang="en-US" altLang="en-US" sz="3200" dirty="0"/>
              <a:t> Facilitate access, communication,  social interaction </a:t>
            </a:r>
          </a:p>
          <a:p>
            <a:pPr eaLnBrk="1" hangingPunct="1">
              <a:buClr>
                <a:srgbClr val="9EAD2B"/>
              </a:buClr>
            </a:pPr>
            <a:r>
              <a:rPr lang="en-US" altLang="en-US" sz="3200" dirty="0"/>
              <a:t> Bonding</a:t>
            </a:r>
          </a:p>
          <a:p>
            <a:pPr eaLnBrk="1" hangingPunct="1">
              <a:buClr>
                <a:srgbClr val="9EAD2B"/>
              </a:buClr>
            </a:pPr>
            <a:r>
              <a:rPr lang="en-US" altLang="en-US" sz="3200" dirty="0"/>
              <a:t> Respect </a:t>
            </a:r>
          </a:p>
          <a:p>
            <a:pPr eaLnBrk="1" hangingPunct="1">
              <a:buClr>
                <a:srgbClr val="9EAD2B"/>
              </a:buClr>
            </a:pPr>
            <a:r>
              <a:rPr lang="en-US" altLang="en-US" sz="3200" dirty="0"/>
              <a:t> Enter child’s world</a:t>
            </a:r>
          </a:p>
          <a:p>
            <a:pPr eaLnBrk="1" hangingPunct="1">
              <a:buClr>
                <a:srgbClr val="9EAD2B"/>
              </a:buClr>
            </a:pPr>
            <a:r>
              <a:rPr lang="en-US" altLang="en-US" sz="3200" dirty="0"/>
              <a:t> Provide consistency </a:t>
            </a:r>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838200" y="0"/>
            <a:ext cx="7470775" cy="1447800"/>
          </a:xfrm>
        </p:spPr>
        <p:txBody>
          <a:bodyPr/>
          <a:lstStyle/>
          <a:p>
            <a:pPr eaLnBrk="1" hangingPunct="1"/>
            <a:r>
              <a:rPr lang="en-US" altLang="en-US" b="1" dirty="0"/>
              <a:t>Bonding (1 of 3) </a:t>
            </a:r>
          </a:p>
        </p:txBody>
      </p:sp>
      <p:sp>
        <p:nvSpPr>
          <p:cNvPr id="3" name="Content Placeholder 2"/>
          <p:cNvSpPr>
            <a:spLocks noGrp="1"/>
          </p:cNvSpPr>
          <p:nvPr>
            <p:ph idx="1"/>
          </p:nvPr>
        </p:nvSpPr>
        <p:spPr>
          <a:xfrm>
            <a:off x="1447800" y="1295400"/>
            <a:ext cx="7239000" cy="4830763"/>
          </a:xfrm>
        </p:spPr>
        <p:txBody>
          <a:bodyPr rtlCol="0">
            <a:normAutofit/>
          </a:bodyPr>
          <a:lstStyle/>
          <a:p>
            <a:pPr eaLnBrk="1" fontAlgn="auto" hangingPunct="1">
              <a:spcAft>
                <a:spcPts val="0"/>
              </a:spcAft>
              <a:buFont typeface="Arial" pitchFamily="34" charset="0"/>
              <a:buNone/>
              <a:defRPr/>
            </a:pPr>
            <a:r>
              <a:rPr lang="en-US" sz="3600" dirty="0"/>
              <a:t>Challenges to caregiver</a:t>
            </a:r>
          </a:p>
          <a:p>
            <a:pPr eaLnBrk="1" fontAlgn="auto" hangingPunct="1">
              <a:spcAft>
                <a:spcPts val="0"/>
              </a:spcAft>
              <a:buClr>
                <a:srgbClr val="9EAD2B"/>
              </a:buClr>
              <a:defRPr/>
            </a:pPr>
            <a:r>
              <a:rPr lang="en-US" sz="3200" dirty="0"/>
              <a:t> Intense emotions </a:t>
            </a:r>
          </a:p>
          <a:p>
            <a:pPr eaLnBrk="1" fontAlgn="auto" hangingPunct="1">
              <a:spcAft>
                <a:spcPts val="0"/>
              </a:spcAft>
              <a:buClr>
                <a:srgbClr val="9EAD2B"/>
              </a:buClr>
              <a:defRPr/>
            </a:pPr>
            <a:r>
              <a:rPr lang="en-US" sz="3200" dirty="0"/>
              <a:t> Fear of death</a:t>
            </a:r>
          </a:p>
          <a:p>
            <a:pPr eaLnBrk="1" fontAlgn="auto" hangingPunct="1">
              <a:spcAft>
                <a:spcPts val="0"/>
              </a:spcAft>
              <a:buClr>
                <a:srgbClr val="9EAD2B"/>
              </a:buClr>
              <a:defRPr/>
            </a:pPr>
            <a:r>
              <a:rPr lang="en-US" sz="3200" dirty="0"/>
              <a:t> Separation during early weeks</a:t>
            </a:r>
          </a:p>
          <a:p>
            <a:pPr eaLnBrk="1" fontAlgn="auto" hangingPunct="1">
              <a:spcAft>
                <a:spcPts val="0"/>
              </a:spcAft>
              <a:buClr>
                <a:srgbClr val="9EAD2B"/>
              </a:buClr>
              <a:defRPr/>
            </a:pPr>
            <a:r>
              <a:rPr lang="en-US" sz="3200" dirty="0"/>
              <a:t> Absence of visual gaze</a:t>
            </a:r>
          </a:p>
          <a:p>
            <a:pPr eaLnBrk="1" fontAlgn="auto" hangingPunct="1">
              <a:spcAft>
                <a:spcPts val="0"/>
              </a:spcAft>
              <a:buClr>
                <a:srgbClr val="9EAD2B"/>
              </a:buClr>
              <a:defRPr/>
            </a:pPr>
            <a:r>
              <a:rPr lang="en-US" sz="3200" dirty="0"/>
              <a:t> Difficulty reading cues</a:t>
            </a:r>
          </a:p>
          <a:p>
            <a:pPr eaLnBrk="1" fontAlgn="auto" hangingPunct="1">
              <a:spcAft>
                <a:spcPts val="0"/>
              </a:spcAft>
              <a:buClr>
                <a:srgbClr val="9EAD2B"/>
              </a:buClr>
              <a:defRPr/>
            </a:pPr>
            <a:r>
              <a:rPr lang="en-US" sz="3200" dirty="0"/>
              <a:t> Lack of responsiveness &amp; reciprocity</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38200" y="152400"/>
            <a:ext cx="7470775" cy="1371600"/>
          </a:xfrm>
        </p:spPr>
        <p:txBody>
          <a:bodyPr/>
          <a:lstStyle/>
          <a:p>
            <a:pPr eaLnBrk="1" hangingPunct="1"/>
            <a:r>
              <a:rPr lang="en-US" altLang="en-US" b="1" dirty="0"/>
              <a:t>Bonding ( 2 of 3)</a:t>
            </a:r>
          </a:p>
        </p:txBody>
      </p:sp>
      <p:sp>
        <p:nvSpPr>
          <p:cNvPr id="3" name="Content Placeholder 2"/>
          <p:cNvSpPr>
            <a:spLocks noGrp="1"/>
          </p:cNvSpPr>
          <p:nvPr>
            <p:ph idx="1"/>
          </p:nvPr>
        </p:nvSpPr>
        <p:spPr>
          <a:xfrm>
            <a:off x="1447800" y="1371600"/>
            <a:ext cx="7239000" cy="4754563"/>
          </a:xfrm>
        </p:spPr>
        <p:txBody>
          <a:bodyPr rtlCol="0">
            <a:normAutofit/>
          </a:bodyPr>
          <a:lstStyle/>
          <a:p>
            <a:pPr eaLnBrk="1" fontAlgn="auto" hangingPunct="1">
              <a:spcAft>
                <a:spcPts val="0"/>
              </a:spcAft>
              <a:buFont typeface="Arial" pitchFamily="34" charset="0"/>
              <a:buNone/>
              <a:defRPr/>
            </a:pPr>
            <a:r>
              <a:rPr lang="en-US" sz="3600" dirty="0"/>
              <a:t>Challenges to infant </a:t>
            </a:r>
          </a:p>
          <a:p>
            <a:pPr eaLnBrk="1" fontAlgn="auto" hangingPunct="1">
              <a:spcAft>
                <a:spcPts val="0"/>
              </a:spcAft>
              <a:buClr>
                <a:srgbClr val="9EAD2B"/>
              </a:buClr>
              <a:defRPr/>
            </a:pPr>
            <a:r>
              <a:rPr lang="en-US" sz="3200" dirty="0"/>
              <a:t> Separation during early weeks  </a:t>
            </a:r>
          </a:p>
          <a:p>
            <a:pPr eaLnBrk="1" fontAlgn="auto" hangingPunct="1">
              <a:spcAft>
                <a:spcPts val="0"/>
              </a:spcAft>
              <a:buClr>
                <a:srgbClr val="9EAD2B"/>
              </a:buClr>
              <a:defRPr/>
            </a:pPr>
            <a:r>
              <a:rPr lang="en-US" sz="3200" dirty="0"/>
              <a:t> Effort required to feed </a:t>
            </a:r>
          </a:p>
          <a:p>
            <a:pPr eaLnBrk="1" fontAlgn="auto" hangingPunct="1">
              <a:spcAft>
                <a:spcPts val="0"/>
              </a:spcAft>
              <a:buClr>
                <a:srgbClr val="9EAD2B"/>
              </a:buClr>
              <a:defRPr/>
            </a:pPr>
            <a:r>
              <a:rPr lang="en-US" sz="3200" dirty="0"/>
              <a:t> Lack of typical visual feedback</a:t>
            </a:r>
          </a:p>
          <a:p>
            <a:pPr eaLnBrk="1" fontAlgn="auto" hangingPunct="1">
              <a:spcAft>
                <a:spcPts val="0"/>
              </a:spcAft>
              <a:buClr>
                <a:srgbClr val="9EAD2B"/>
              </a:buClr>
              <a:defRPr/>
            </a:pPr>
            <a:r>
              <a:rPr lang="en-US" sz="3200" dirty="0"/>
              <a:t> Lack of typical auditory feedback</a:t>
            </a:r>
          </a:p>
          <a:p>
            <a:pPr eaLnBrk="1" fontAlgn="auto" hangingPunct="1">
              <a:spcAft>
                <a:spcPts val="0"/>
              </a:spcAft>
              <a:buClr>
                <a:srgbClr val="9EAD2B"/>
              </a:buClr>
              <a:defRPr/>
            </a:pPr>
            <a:r>
              <a:rPr lang="en-US" sz="3200" dirty="0"/>
              <a:t> Self-regulation  </a:t>
            </a:r>
            <a:endParaRPr lang="en-US"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38200" y="0"/>
            <a:ext cx="7470775" cy="1371600"/>
          </a:xfrm>
        </p:spPr>
        <p:txBody>
          <a:bodyPr/>
          <a:lstStyle/>
          <a:p>
            <a:pPr eaLnBrk="1" hangingPunct="1"/>
            <a:r>
              <a:rPr lang="en-US" altLang="en-US" b="1" dirty="0"/>
              <a:t>Bonding ( 3 of 3)</a:t>
            </a:r>
          </a:p>
        </p:txBody>
      </p:sp>
      <p:sp>
        <p:nvSpPr>
          <p:cNvPr id="3" name="Content Placeholder 2"/>
          <p:cNvSpPr>
            <a:spLocks noGrp="1"/>
          </p:cNvSpPr>
          <p:nvPr>
            <p:ph idx="1"/>
          </p:nvPr>
        </p:nvSpPr>
        <p:spPr>
          <a:xfrm>
            <a:off x="1447800" y="1371600"/>
            <a:ext cx="7239000" cy="4754563"/>
          </a:xfrm>
        </p:spPr>
        <p:txBody>
          <a:bodyPr rtlCol="0">
            <a:normAutofit/>
          </a:bodyPr>
          <a:lstStyle/>
          <a:p>
            <a:pPr eaLnBrk="1" fontAlgn="auto" hangingPunct="1">
              <a:spcAft>
                <a:spcPts val="0"/>
              </a:spcAft>
              <a:buFont typeface="Arial" pitchFamily="34" charset="0"/>
              <a:buNone/>
              <a:defRPr/>
            </a:pPr>
            <a:r>
              <a:rPr lang="en-US" sz="3600" dirty="0"/>
              <a:t>Strategies that may help </a:t>
            </a:r>
          </a:p>
          <a:p>
            <a:pPr eaLnBrk="1" fontAlgn="auto" hangingPunct="1">
              <a:spcAft>
                <a:spcPts val="0"/>
              </a:spcAft>
              <a:buClr>
                <a:srgbClr val="9EAD2B"/>
              </a:buClr>
              <a:defRPr/>
            </a:pPr>
            <a:r>
              <a:rPr lang="en-US" sz="3200" dirty="0"/>
              <a:t> Support for caregiver  </a:t>
            </a:r>
          </a:p>
          <a:p>
            <a:pPr eaLnBrk="1" fontAlgn="auto" hangingPunct="1">
              <a:spcAft>
                <a:spcPts val="0"/>
              </a:spcAft>
              <a:buClr>
                <a:srgbClr val="9EAD2B"/>
              </a:buClr>
              <a:defRPr/>
            </a:pPr>
            <a:r>
              <a:rPr lang="en-US" sz="3200" dirty="0"/>
              <a:t> Use of other sensory channels</a:t>
            </a:r>
          </a:p>
          <a:p>
            <a:pPr eaLnBrk="1" fontAlgn="auto" hangingPunct="1">
              <a:spcAft>
                <a:spcPts val="0"/>
              </a:spcAft>
              <a:buClr>
                <a:srgbClr val="9EAD2B"/>
              </a:buClr>
              <a:defRPr/>
            </a:pPr>
            <a:r>
              <a:rPr lang="en-US" sz="3200" dirty="0"/>
              <a:t> Touch</a:t>
            </a:r>
          </a:p>
          <a:p>
            <a:pPr eaLnBrk="1" fontAlgn="auto" hangingPunct="1">
              <a:spcAft>
                <a:spcPts val="0"/>
              </a:spcAft>
              <a:buClr>
                <a:srgbClr val="9EAD2B"/>
              </a:buClr>
              <a:defRPr/>
            </a:pPr>
            <a:r>
              <a:rPr lang="en-US" sz="3200" dirty="0"/>
              <a:t> Minimize distractions</a:t>
            </a:r>
          </a:p>
          <a:p>
            <a:pPr eaLnBrk="1" fontAlgn="auto" hangingPunct="1">
              <a:spcAft>
                <a:spcPts val="0"/>
              </a:spcAft>
              <a:buClr>
                <a:srgbClr val="9EAD2B"/>
              </a:buClr>
              <a:defRPr/>
            </a:pPr>
            <a:r>
              <a:rPr lang="en-US" sz="3200" dirty="0"/>
              <a:t> Work to establish a routine</a:t>
            </a:r>
            <a:endParaRPr lang="en-US"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81000" y="277813"/>
            <a:ext cx="8458200" cy="1017587"/>
          </a:xfrm>
        </p:spPr>
        <p:txBody>
          <a:bodyPr/>
          <a:lstStyle/>
          <a:p>
            <a:pPr eaLnBrk="1" hangingPunct="1"/>
            <a:r>
              <a:rPr lang="en-US" altLang="en-US" sz="4000" b="1" dirty="0"/>
              <a:t>Building Trusted Relationships (1 of 2)</a:t>
            </a:r>
          </a:p>
        </p:txBody>
      </p:sp>
      <p:sp>
        <p:nvSpPr>
          <p:cNvPr id="73731" name="Content Placeholder 2"/>
          <p:cNvSpPr>
            <a:spLocks noGrp="1"/>
          </p:cNvSpPr>
          <p:nvPr>
            <p:ph idx="1"/>
          </p:nvPr>
        </p:nvSpPr>
        <p:spPr>
          <a:xfrm>
            <a:off x="1447800" y="1295400"/>
            <a:ext cx="7239000" cy="4835525"/>
          </a:xfrm>
        </p:spPr>
        <p:txBody>
          <a:bodyPr/>
          <a:lstStyle/>
          <a:p>
            <a:pPr eaLnBrk="1" hangingPunct="1">
              <a:buClr>
                <a:srgbClr val="9EAD2B"/>
              </a:buClr>
            </a:pPr>
            <a:r>
              <a:rPr lang="en-US" altLang="en-US" sz="3600" dirty="0"/>
              <a:t> Consider past experiences   (positive and negative)</a:t>
            </a:r>
          </a:p>
          <a:p>
            <a:pPr eaLnBrk="1" hangingPunct="1">
              <a:buClr>
                <a:srgbClr val="9EAD2B"/>
              </a:buClr>
            </a:pPr>
            <a:endParaRPr lang="en-US" altLang="en-US" sz="800" dirty="0"/>
          </a:p>
          <a:p>
            <a:pPr eaLnBrk="1" hangingPunct="1">
              <a:buClr>
                <a:srgbClr val="9EAD2B"/>
              </a:buClr>
            </a:pPr>
            <a:r>
              <a:rPr lang="en-US" altLang="en-US" sz="3600" dirty="0"/>
              <a:t>Providing security &amp; earning trust </a:t>
            </a:r>
          </a:p>
          <a:p>
            <a:pPr lvl="1" eaLnBrk="1" hangingPunct="1">
              <a:buClr>
                <a:srgbClr val="9EAD2B"/>
              </a:buClr>
            </a:pPr>
            <a:r>
              <a:rPr lang="en-US" altLang="en-US" sz="3000" dirty="0"/>
              <a:t> Consistency  </a:t>
            </a:r>
          </a:p>
          <a:p>
            <a:pPr lvl="1" eaLnBrk="1" hangingPunct="1">
              <a:buClr>
                <a:srgbClr val="9EAD2B"/>
              </a:buClr>
            </a:pPr>
            <a:r>
              <a:rPr lang="en-US" altLang="en-US" sz="3000" dirty="0"/>
              <a:t>Gaining attention </a:t>
            </a:r>
          </a:p>
          <a:p>
            <a:pPr lvl="1" eaLnBrk="1" hangingPunct="1">
              <a:buClr>
                <a:srgbClr val="9EAD2B"/>
              </a:buClr>
            </a:pPr>
            <a:r>
              <a:rPr lang="en-US" altLang="en-US" sz="3000" dirty="0"/>
              <a:t> Predictability </a:t>
            </a:r>
          </a:p>
          <a:p>
            <a:pPr lvl="1" eaLnBrk="1" hangingPunct="1">
              <a:buClr>
                <a:srgbClr val="9EAD2B"/>
              </a:buClr>
            </a:pPr>
            <a:r>
              <a:rPr lang="en-US" altLang="en-US" sz="3000" dirty="0"/>
              <a:t> Greeting and leaving</a:t>
            </a:r>
          </a:p>
          <a:p>
            <a:pPr lvl="1" eaLnBrk="1" hangingPunct="1">
              <a:buClr>
                <a:srgbClr val="9EAD2B"/>
              </a:buClr>
            </a:pPr>
            <a:r>
              <a:rPr lang="en-US" altLang="en-US" sz="3000" dirty="0"/>
              <a:t> Personal identifiers</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277813"/>
            <a:ext cx="8458200" cy="1093787"/>
          </a:xfrm>
        </p:spPr>
        <p:txBody>
          <a:bodyPr/>
          <a:lstStyle/>
          <a:p>
            <a:pPr eaLnBrk="1" hangingPunct="1"/>
            <a:r>
              <a:rPr lang="en-US" altLang="en-US" sz="4000" b="1" dirty="0"/>
              <a:t>Building Trusted Relationships (2</a:t>
            </a:r>
            <a:r>
              <a:rPr lang="en-US" altLang="en-US" sz="4000" b="1" baseline="0" dirty="0"/>
              <a:t> of 2)</a:t>
            </a:r>
            <a:endParaRPr lang="en-US" altLang="en-US" sz="4000" b="1" dirty="0"/>
          </a:p>
        </p:txBody>
      </p:sp>
      <p:sp>
        <p:nvSpPr>
          <p:cNvPr id="74755" name="Content Placeholder 2"/>
          <p:cNvSpPr>
            <a:spLocks noGrp="1"/>
          </p:cNvSpPr>
          <p:nvPr>
            <p:ph idx="1"/>
          </p:nvPr>
        </p:nvSpPr>
        <p:spPr>
          <a:xfrm>
            <a:off x="1447800" y="1524000"/>
            <a:ext cx="7239000" cy="4606925"/>
          </a:xfrm>
        </p:spPr>
        <p:txBody>
          <a:bodyPr/>
          <a:lstStyle/>
          <a:p>
            <a:pPr eaLnBrk="1" hangingPunct="1">
              <a:buClr>
                <a:srgbClr val="9EAD2B"/>
              </a:buClr>
            </a:pPr>
            <a:r>
              <a:rPr lang="en-US" altLang="en-US" sz="3200" dirty="0"/>
              <a:t> </a:t>
            </a:r>
            <a:r>
              <a:rPr lang="en-US" altLang="en-US" sz="3600" dirty="0"/>
              <a:t>Know likes and dislikes </a:t>
            </a:r>
          </a:p>
          <a:p>
            <a:pPr eaLnBrk="1" hangingPunct="1">
              <a:buClr>
                <a:srgbClr val="9EAD2B"/>
              </a:buClr>
            </a:pPr>
            <a:r>
              <a:rPr lang="en-US" altLang="en-US" sz="3600" dirty="0"/>
              <a:t> Follow child’s lead</a:t>
            </a:r>
          </a:p>
          <a:p>
            <a:pPr eaLnBrk="1" hangingPunct="1">
              <a:buClr>
                <a:srgbClr val="9EAD2B"/>
              </a:buClr>
            </a:pPr>
            <a:r>
              <a:rPr lang="en-US" altLang="en-US" sz="3600" dirty="0"/>
              <a:t> Frequent conversations </a:t>
            </a:r>
            <a:r>
              <a:rPr lang="en-US" altLang="en-US" sz="2000" dirty="0" err="1">
                <a:hlinkClick r:id="rId3" tooltip="Conversations"/>
              </a:rPr>
              <a:t>Conversations</a:t>
            </a:r>
            <a:r>
              <a:rPr lang="en-US" altLang="en-US" sz="2000" dirty="0">
                <a:hlinkClick r:id="rId3" tooltip="Conversations"/>
              </a:rPr>
              <a:t>: Connecting and Learning with Persons who are Deafblind</a:t>
            </a:r>
            <a:r>
              <a:rPr lang="en-US" altLang="en-US" sz="2000" dirty="0"/>
              <a:t> </a:t>
            </a:r>
            <a:r>
              <a:rPr lang="en-US" altLang="en-US" sz="1400" dirty="0">
                <a:hlinkClick r:id="rId3"/>
              </a:rPr>
              <a:t>(http://support.perkins.org/site/PageServer?pagename=Webcasts_Conversations)</a:t>
            </a:r>
            <a:endParaRPr lang="en-US" altLang="en-US" sz="1600" dirty="0"/>
          </a:p>
          <a:p>
            <a:pPr eaLnBrk="1" hangingPunct="1">
              <a:buClr>
                <a:srgbClr val="9EAD2B"/>
              </a:buClr>
            </a:pPr>
            <a:r>
              <a:rPr lang="en-US" altLang="en-US" sz="2800" dirty="0"/>
              <a:t> </a:t>
            </a:r>
            <a:r>
              <a:rPr lang="en-US" altLang="en-US" sz="3200" dirty="0"/>
              <a:t>Role of hands &amp; touch </a:t>
            </a:r>
            <a:r>
              <a:rPr lang="en-US" altLang="en-US" dirty="0">
                <a:hlinkClick r:id="rId4" tooltip="Reflections"/>
              </a:rPr>
              <a:t>Reflections on </a:t>
            </a:r>
            <a:r>
              <a:rPr lang="en-US" altLang="en-US" dirty="0" err="1">
                <a:hlinkClick r:id="rId4" tooltip="Reflections"/>
              </a:rPr>
              <a:t>Deafblindness</a:t>
            </a:r>
            <a:r>
              <a:rPr lang="en-US" altLang="en-US" dirty="0">
                <a:hlinkClick r:id="rId4" tooltip="Reflections"/>
              </a:rPr>
              <a:t>: Hands and Touch</a:t>
            </a:r>
            <a:r>
              <a:rPr lang="en-US" altLang="en-US" dirty="0"/>
              <a:t> </a:t>
            </a:r>
            <a:r>
              <a:rPr lang="en-US" sz="1400" dirty="0">
                <a:hlinkClick r:id="rId4" tooltip="Reflections"/>
              </a:rPr>
              <a:t>(http://support.perkins.org/site/PageServer?pagename=Webcasts_Reflections_on_Deafblindness)</a:t>
            </a:r>
            <a:endParaRPr lang="en-US" altLang="en-US" sz="2000"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a:t>The</a:t>
            </a:r>
            <a:r>
              <a:rPr lang="en-US" baseline="0" dirty="0"/>
              <a:t> Language of Hands  </a:t>
            </a:r>
            <a:endParaRPr lang="en-US" dirty="0"/>
          </a:p>
        </p:txBody>
      </p:sp>
      <p:pic>
        <p:nvPicPr>
          <p:cNvPr id="75778" name="Picture 1" descr="This 2003 article by Barbara Miles discusses the importance of hands to individuals who are deaf-blind and how to teach skills that facilitate hand development and expressiveness. Document can be found here: https://nationaldb.org/library/page/1930">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382000" cy="4125913"/>
          </a:xfrm>
          <a:prstGeom prst="rect">
            <a:avLst/>
          </a:prstGeom>
          <a:noFill/>
          <a:ln w="19050">
            <a:solidFill>
              <a:srgbClr val="19297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BB75C00B-FCCF-4F9A-9DC0-C6447602EA69}"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a:xfrm>
            <a:off x="381000" y="381000"/>
            <a:ext cx="8305800" cy="838200"/>
          </a:xfrm>
        </p:spPr>
        <p:txBody>
          <a:bodyPr/>
          <a:lstStyle/>
          <a:p>
            <a:pPr eaLnBrk="1" hangingPunct="1"/>
            <a:r>
              <a:rPr lang="en-US" altLang="en-US" b="1" dirty="0"/>
              <a:t>Thinking about Touch ( 1 of 2)</a:t>
            </a:r>
          </a:p>
        </p:txBody>
      </p:sp>
      <p:sp>
        <p:nvSpPr>
          <p:cNvPr id="76803" name="Rectangle 3"/>
          <p:cNvSpPr>
            <a:spLocks noGrp="1" noChangeArrowheads="1"/>
          </p:cNvSpPr>
          <p:nvPr>
            <p:ph idx="1"/>
          </p:nvPr>
        </p:nvSpPr>
        <p:spPr>
          <a:xfrm>
            <a:off x="1524000" y="1371600"/>
            <a:ext cx="7162800" cy="4759325"/>
          </a:xfrm>
        </p:spPr>
        <p:txBody>
          <a:bodyPr/>
          <a:lstStyle/>
          <a:p>
            <a:pPr eaLnBrk="1" hangingPunct="1">
              <a:buFontTx/>
              <a:buNone/>
            </a:pPr>
            <a:r>
              <a:rPr lang="en-US" altLang="en-US" sz="3200" dirty="0"/>
              <a:t>Hands convey information through</a:t>
            </a:r>
          </a:p>
          <a:p>
            <a:pPr eaLnBrk="1" hangingPunct="1">
              <a:buClr>
                <a:srgbClr val="9EAD2B"/>
              </a:buClr>
            </a:pPr>
            <a:r>
              <a:rPr lang="en-US" altLang="en-US" sz="2800" dirty="0"/>
              <a:t> Temperature</a:t>
            </a:r>
          </a:p>
          <a:p>
            <a:pPr eaLnBrk="1" hangingPunct="1">
              <a:buClr>
                <a:srgbClr val="9EAD2B"/>
              </a:buClr>
            </a:pPr>
            <a:r>
              <a:rPr lang="en-US" altLang="en-US" sz="2800" dirty="0"/>
              <a:t> Tone </a:t>
            </a:r>
          </a:p>
          <a:p>
            <a:pPr eaLnBrk="1" hangingPunct="1">
              <a:buClr>
                <a:srgbClr val="9EAD2B"/>
              </a:buClr>
            </a:pPr>
            <a:r>
              <a:rPr lang="en-US" altLang="en-US" sz="2800" dirty="0"/>
              <a:t> Speed of movement</a:t>
            </a:r>
          </a:p>
          <a:p>
            <a:pPr eaLnBrk="1" hangingPunct="1">
              <a:buClr>
                <a:srgbClr val="9EAD2B"/>
              </a:buClr>
            </a:pPr>
            <a:r>
              <a:rPr lang="en-US" altLang="en-US" sz="2800" dirty="0"/>
              <a:t> Degree of pressure</a:t>
            </a:r>
          </a:p>
          <a:p>
            <a:pPr eaLnBrk="1" hangingPunct="1"/>
            <a:endParaRPr lang="en-US" altLang="en-US" sz="1200" dirty="0"/>
          </a:p>
          <a:p>
            <a:pPr eaLnBrk="1" hangingPunct="1">
              <a:buFontTx/>
              <a:buNone/>
            </a:pPr>
            <a:r>
              <a:rPr lang="en-US" altLang="en-US" sz="3200" dirty="0"/>
              <a:t>Children learn to read what is being conveyed when you touch them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noChangeArrowheads="1"/>
          </p:cNvSpPr>
          <p:nvPr>
            <p:ph type="title"/>
          </p:nvPr>
        </p:nvSpPr>
        <p:spPr>
          <a:xfrm>
            <a:off x="381000" y="277813"/>
            <a:ext cx="8305800" cy="788987"/>
          </a:xfrm>
        </p:spPr>
        <p:txBody>
          <a:bodyPr/>
          <a:lstStyle/>
          <a:p>
            <a:pPr eaLnBrk="1" hangingPunct="1"/>
            <a:r>
              <a:rPr lang="en-US" altLang="en-US" b="1" dirty="0"/>
              <a:t>Thinking about Touch (2 of 2)</a:t>
            </a:r>
          </a:p>
        </p:txBody>
      </p:sp>
      <p:sp>
        <p:nvSpPr>
          <p:cNvPr id="77827" name="Rectangle 3"/>
          <p:cNvSpPr>
            <a:spLocks noGrp="1" noChangeArrowheads="1"/>
          </p:cNvSpPr>
          <p:nvPr>
            <p:ph idx="1"/>
          </p:nvPr>
        </p:nvSpPr>
        <p:spPr>
          <a:xfrm>
            <a:off x="1524000" y="1905000"/>
            <a:ext cx="7162800" cy="4225925"/>
          </a:xfrm>
        </p:spPr>
        <p:txBody>
          <a:bodyPr/>
          <a:lstStyle/>
          <a:p>
            <a:pPr eaLnBrk="1" hangingPunct="1"/>
            <a:r>
              <a:rPr lang="en-US" altLang="en-US" sz="3200" dirty="0"/>
              <a:t>What can you learn about a child from his/her response to your touch?           To other types of tactile input?</a:t>
            </a:r>
            <a:endParaRPr lang="en-US" altLang="en-US" sz="1600" dirty="0"/>
          </a:p>
          <a:p>
            <a:pPr eaLnBrk="1" hangingPunct="1"/>
            <a:r>
              <a:rPr lang="en-US" altLang="en-US" sz="3200" dirty="0"/>
              <a:t>What do your hands convey when you touch a child?</a:t>
            </a:r>
            <a:endParaRPr lang="en-US" altLang="en-US" sz="1600" dirty="0"/>
          </a:p>
          <a:p>
            <a:pPr eaLnBrk="1" hangingPunct="1">
              <a:lnSpc>
                <a:spcPct val="90000"/>
              </a:lnSpc>
            </a:pPr>
            <a:r>
              <a:rPr lang="en-US" altLang="en-US" sz="3200" dirty="0"/>
              <a:t>Where and how will you touch a child to be most respectful?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228600" y="1066800"/>
            <a:ext cx="3657600" cy="1295400"/>
          </a:xfrm>
        </p:spPr>
        <p:txBody>
          <a:bodyPr/>
          <a:lstStyle/>
          <a:p>
            <a:pPr eaLnBrk="1" hangingPunct="1"/>
            <a:r>
              <a:rPr lang="en-US" altLang="en-US" b="1" dirty="0"/>
              <a:t>Meaningful Activities   </a:t>
            </a:r>
          </a:p>
        </p:txBody>
      </p:sp>
      <p:sp>
        <p:nvSpPr>
          <p:cNvPr id="3" name="Content Placeholder 2"/>
          <p:cNvSpPr>
            <a:spLocks noGrp="1"/>
          </p:cNvSpPr>
          <p:nvPr>
            <p:ph idx="4294967295"/>
          </p:nvPr>
        </p:nvSpPr>
        <p:spPr>
          <a:xfrm>
            <a:off x="685800" y="2590800"/>
            <a:ext cx="7924800" cy="3886200"/>
          </a:xfrm>
        </p:spPr>
        <p:txBody>
          <a:bodyPr rtlCol="0">
            <a:normAutofit fontScale="85000" lnSpcReduction="20000"/>
          </a:bodyPr>
          <a:lstStyle/>
          <a:p>
            <a:pPr marL="0" indent="0" fontAlgn="auto">
              <a:spcAft>
                <a:spcPts val="0"/>
              </a:spcAft>
              <a:buClr>
                <a:schemeClr val="tx1">
                  <a:lumMod val="75000"/>
                  <a:lumOff val="25000"/>
                </a:schemeClr>
              </a:buClr>
              <a:buFont typeface="Arial" pitchFamily="34" charset="0"/>
              <a:buNone/>
              <a:defRPr/>
            </a:pPr>
            <a:r>
              <a:rPr lang="en-US" sz="3300" dirty="0">
                <a:latin typeface="+mj-lt"/>
                <a:cs typeface="Arial"/>
              </a:rPr>
              <a:t>Limitations</a:t>
            </a:r>
            <a:r>
              <a:rPr lang="en-US" sz="3300" dirty="0">
                <a:solidFill>
                  <a:schemeClr val="tx1">
                    <a:lumMod val="75000"/>
                    <a:lumOff val="25000"/>
                  </a:schemeClr>
                </a:solidFill>
                <a:latin typeface="+mj-lt"/>
                <a:cs typeface="Arial"/>
              </a:rPr>
              <a:t> for children with disabilities</a:t>
            </a:r>
            <a:r>
              <a:rPr lang="en-US" sz="3300" dirty="0">
                <a:solidFill>
                  <a:schemeClr val="tx1">
                    <a:lumMod val="75000"/>
                    <a:lumOff val="25000"/>
                  </a:schemeClr>
                </a:solidFill>
                <a:latin typeface="Arial"/>
                <a:cs typeface="Arial"/>
              </a:rPr>
              <a:t> </a:t>
            </a:r>
          </a:p>
          <a:p>
            <a:pPr marL="760413" lvl="1" indent="-457200" fontAlgn="auto">
              <a:spcAft>
                <a:spcPts val="0"/>
              </a:spcAft>
              <a:buClr>
                <a:schemeClr val="tx1">
                  <a:lumMod val="75000"/>
                  <a:lumOff val="25000"/>
                </a:schemeClr>
              </a:buClr>
              <a:buFont typeface="+mj-lt"/>
              <a:buAutoNum type="arabicPeriod"/>
              <a:defRPr/>
            </a:pPr>
            <a:r>
              <a:rPr lang="en-US" sz="3000" dirty="0">
                <a:cs typeface="Arial"/>
              </a:rPr>
              <a:t>Range and variety of experiences</a:t>
            </a:r>
          </a:p>
          <a:p>
            <a:pPr marL="760413" lvl="1" indent="-457200" fontAlgn="auto">
              <a:spcAft>
                <a:spcPts val="0"/>
              </a:spcAft>
              <a:buClr>
                <a:schemeClr val="tx1">
                  <a:lumMod val="75000"/>
                  <a:lumOff val="25000"/>
                </a:schemeClr>
              </a:buClr>
              <a:buFont typeface="+mj-lt"/>
              <a:buAutoNum type="arabicPeriod"/>
              <a:defRPr/>
            </a:pPr>
            <a:r>
              <a:rPr lang="en-US" sz="3000" dirty="0">
                <a:cs typeface="Arial"/>
              </a:rPr>
              <a:t>The ability to get about </a:t>
            </a:r>
          </a:p>
          <a:p>
            <a:pPr marL="760413" lvl="1" indent="-457200" fontAlgn="auto">
              <a:spcAft>
                <a:spcPts val="0"/>
              </a:spcAft>
              <a:buClr>
                <a:schemeClr val="tx1">
                  <a:lumMod val="75000"/>
                  <a:lumOff val="25000"/>
                </a:schemeClr>
              </a:buClr>
              <a:buFont typeface="+mj-lt"/>
              <a:buAutoNum type="arabicPeriod"/>
              <a:defRPr/>
            </a:pPr>
            <a:r>
              <a:rPr lang="en-US" sz="3100" dirty="0">
                <a:cs typeface="Arial"/>
              </a:rPr>
              <a:t>Interaction with the environment</a:t>
            </a:r>
          </a:p>
          <a:p>
            <a:pPr marL="760413" lvl="1" indent="-457200" fontAlgn="auto">
              <a:spcAft>
                <a:spcPts val="0"/>
              </a:spcAft>
              <a:buClr>
                <a:schemeClr val="tx1">
                  <a:lumMod val="75000"/>
                  <a:lumOff val="25000"/>
                </a:schemeClr>
              </a:buClr>
              <a:buFont typeface="+mj-lt"/>
              <a:buAutoNum type="arabicPeriod"/>
              <a:defRPr/>
            </a:pPr>
            <a:endParaRPr lang="en-US" sz="1200" dirty="0">
              <a:cs typeface="Arial"/>
            </a:endParaRPr>
          </a:p>
          <a:p>
            <a:pPr marL="0" indent="0" fontAlgn="auto">
              <a:spcAft>
                <a:spcPts val="0"/>
              </a:spcAft>
              <a:buClr>
                <a:schemeClr val="tx1">
                  <a:lumMod val="75000"/>
                  <a:lumOff val="25000"/>
                </a:schemeClr>
              </a:buClr>
              <a:buFont typeface="Arial" pitchFamily="34" charset="0"/>
              <a:buNone/>
              <a:defRPr/>
            </a:pPr>
            <a:r>
              <a:rPr lang="en-US" sz="3300" dirty="0">
                <a:cs typeface="Arial"/>
              </a:rPr>
              <a:t>Overcoming limitations</a:t>
            </a:r>
          </a:p>
          <a:p>
            <a:pPr marL="303213" lvl="1" indent="0" fontAlgn="auto">
              <a:spcAft>
                <a:spcPts val="0"/>
              </a:spcAft>
              <a:buClr>
                <a:schemeClr val="tx1">
                  <a:lumMod val="75000"/>
                  <a:lumOff val="25000"/>
                </a:schemeClr>
              </a:buClr>
              <a:buFont typeface="Arial" pitchFamily="34" charset="0"/>
              <a:buNone/>
              <a:defRPr/>
            </a:pPr>
            <a:r>
              <a:rPr lang="en-US" sz="3000" dirty="0">
                <a:cs typeface="Arial"/>
              </a:rPr>
              <a:t>. . . these are best intervened through the use of </a:t>
            </a:r>
          </a:p>
          <a:p>
            <a:pPr marL="303213" lvl="1" indent="0" fontAlgn="auto">
              <a:spcAft>
                <a:spcPts val="0"/>
              </a:spcAft>
              <a:buClr>
                <a:schemeClr val="tx1">
                  <a:lumMod val="75000"/>
                  <a:lumOff val="25000"/>
                </a:schemeClr>
              </a:buClr>
              <a:buFont typeface="Arial" pitchFamily="34" charset="0"/>
              <a:buNone/>
              <a:defRPr/>
            </a:pPr>
            <a:r>
              <a:rPr lang="en-US" sz="3000" dirty="0">
                <a:cs typeface="Arial"/>
              </a:rPr>
              <a:t>repeated, </a:t>
            </a:r>
            <a:r>
              <a:rPr lang="en-US" sz="3000" b="1" i="1" dirty="0">
                <a:cs typeface="Arial"/>
              </a:rPr>
              <a:t>meaningful, hands on experiences through </a:t>
            </a:r>
          </a:p>
          <a:p>
            <a:pPr marL="303213" lvl="1" indent="0" fontAlgn="auto">
              <a:spcAft>
                <a:spcPts val="0"/>
              </a:spcAft>
              <a:buClr>
                <a:schemeClr val="tx1">
                  <a:lumMod val="75000"/>
                  <a:lumOff val="25000"/>
                </a:schemeClr>
              </a:buClr>
              <a:buFont typeface="Arial" pitchFamily="34" charset="0"/>
              <a:buNone/>
              <a:defRPr/>
            </a:pPr>
            <a:r>
              <a:rPr lang="en-US" sz="3000" b="1" i="1" dirty="0">
                <a:cs typeface="Arial"/>
              </a:rPr>
              <a:t>daily activities with family members</a:t>
            </a:r>
            <a:r>
              <a:rPr lang="en-US" sz="3000" dirty="0">
                <a:cs typeface="Arial"/>
              </a:rPr>
              <a:t>.  </a:t>
            </a:r>
          </a:p>
          <a:p>
            <a:pPr marL="0" indent="0" algn="r" fontAlgn="auto">
              <a:spcAft>
                <a:spcPts val="0"/>
              </a:spcAft>
              <a:buClr>
                <a:schemeClr val="tx1">
                  <a:lumMod val="75000"/>
                  <a:lumOff val="25000"/>
                </a:schemeClr>
              </a:buClr>
              <a:buFont typeface="Arial" pitchFamily="34" charset="0"/>
              <a:buNone/>
              <a:defRPr/>
            </a:pPr>
            <a:r>
              <a:rPr lang="en-US" dirty="0">
                <a:cs typeface="Arial"/>
              </a:rPr>
              <a:t>Berthold </a:t>
            </a:r>
            <a:r>
              <a:rPr lang="en-US" dirty="0" err="1">
                <a:cs typeface="Arial"/>
              </a:rPr>
              <a:t>Lowenfeld</a:t>
            </a:r>
            <a:r>
              <a:rPr lang="en-US" dirty="0">
                <a:cs typeface="Arial"/>
              </a:rPr>
              <a:t>  </a:t>
            </a:r>
          </a:p>
        </p:txBody>
      </p:sp>
      <p:pic>
        <p:nvPicPr>
          <p:cNvPr id="788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a:t>Risk Factors for Combined Vision and hearing Loss</a:t>
            </a:r>
          </a:p>
        </p:txBody>
      </p:sp>
      <p:pic>
        <p:nvPicPr>
          <p:cNvPr id="15362" name="Picture 1" descr="A list of conditions and syndromes that are associated with vision/hearing loss. Document can be found here: http://cb4cb5aa6990be188aff-8017fda59b77ece717432423a4f3bbdf.r43.cf1.rackcdn.com/EI-Framework/Risk-Factors_A.pdf">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438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B75C00B-FCCF-4F9A-9DC0-C6447602EA69}"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685800" y="152400"/>
            <a:ext cx="8077200" cy="1066800"/>
          </a:xfrm>
        </p:spPr>
        <p:txBody>
          <a:bodyPr rtlCol="0">
            <a:normAutofit/>
          </a:bodyPr>
          <a:lstStyle/>
          <a:p>
            <a:pPr fontAlgn="auto">
              <a:spcAft>
                <a:spcPts val="0"/>
              </a:spcAft>
              <a:defRPr/>
            </a:pPr>
            <a:r>
              <a:rPr lang="en-US" sz="4000" b="1" i="1" dirty="0">
                <a:cs typeface="Arial"/>
              </a:rPr>
              <a:t>Similar Terms</a:t>
            </a:r>
            <a:endParaRPr lang="en-US"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3C06187-071C-4FC9-ABF0-FA4E5F99E804}" type="slidenum">
              <a:rPr lang="en-US" smtClean="0"/>
              <a:pPr>
                <a:defRPr/>
              </a:pPr>
              <a:t>70</a:t>
            </a:fld>
            <a:endParaRPr lang="en-US"/>
          </a:p>
        </p:txBody>
      </p:sp>
      <p:sp>
        <p:nvSpPr>
          <p:cNvPr id="3" name="Content Placeholder 2"/>
          <p:cNvSpPr>
            <a:spLocks noGrp="1"/>
          </p:cNvSpPr>
          <p:nvPr>
            <p:ph idx="1"/>
          </p:nvPr>
        </p:nvSpPr>
        <p:spPr>
          <a:xfrm>
            <a:off x="1524000" y="1371600"/>
            <a:ext cx="7281862" cy="4419600"/>
          </a:xfrm>
        </p:spPr>
        <p:txBody>
          <a:bodyPr rtlCol="0">
            <a:noAutofit/>
          </a:bodyPr>
          <a:lstStyle/>
          <a:p>
            <a:pPr marL="0" indent="0" algn="ctr" fontAlgn="auto">
              <a:spcAft>
                <a:spcPts val="0"/>
              </a:spcAft>
              <a:buClr>
                <a:schemeClr val="tx1">
                  <a:lumMod val="75000"/>
                  <a:lumOff val="25000"/>
                </a:schemeClr>
              </a:buClr>
              <a:buFont typeface="Arial" pitchFamily="34" charset="0"/>
              <a:buNone/>
              <a:defRPr/>
            </a:pPr>
            <a:r>
              <a:rPr lang="en-US" sz="3200" b="1" i="1" dirty="0">
                <a:solidFill>
                  <a:srgbClr val="192970"/>
                </a:solidFill>
                <a:cs typeface="Arial"/>
              </a:rPr>
              <a:t>Meaningful, hands on experiences through daily activities with family members</a:t>
            </a:r>
            <a:br>
              <a:rPr lang="en-US" sz="3600" dirty="0">
                <a:cs typeface="Arial"/>
              </a:rPr>
            </a:br>
            <a:br>
              <a:rPr lang="en-US" sz="3600" dirty="0">
                <a:cs typeface="Arial"/>
              </a:rPr>
            </a:br>
            <a:r>
              <a:rPr lang="en-US" sz="3600" b="1" dirty="0">
                <a:solidFill>
                  <a:srgbClr val="C00000"/>
                </a:solidFill>
                <a:cs typeface="Arial"/>
              </a:rPr>
              <a:t>Sound familiar?</a:t>
            </a:r>
            <a:br>
              <a:rPr lang="en-US" sz="3200" b="1" dirty="0">
                <a:solidFill>
                  <a:srgbClr val="C00000"/>
                </a:solidFill>
                <a:cs typeface="Arial"/>
              </a:rPr>
            </a:br>
            <a:br>
              <a:rPr lang="en-US" sz="3200" b="1" dirty="0">
                <a:solidFill>
                  <a:srgbClr val="C00000"/>
                </a:solidFill>
                <a:cs typeface="Arial"/>
              </a:rPr>
            </a:br>
            <a:r>
              <a:rPr lang="en-US" sz="3200" b="1" dirty="0">
                <a:solidFill>
                  <a:srgbClr val="C00000"/>
                </a:solidFill>
                <a:cs typeface="Arial"/>
              </a:rPr>
              <a:t>   </a:t>
            </a:r>
            <a:r>
              <a:rPr lang="en-US" sz="3600" b="1" i="1" dirty="0">
                <a:solidFill>
                  <a:srgbClr val="192970"/>
                </a:solidFill>
                <a:cs typeface="Arial"/>
              </a:rPr>
              <a:t>Routine Based Early Intervention</a:t>
            </a:r>
            <a:endParaRPr lang="en-US" sz="3200" dirty="0">
              <a:solidFill>
                <a:srgbClr val="192970"/>
              </a:solidFill>
              <a:cs typeface="Aria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Title 1"/>
          <p:cNvSpPr>
            <a:spLocks noGrp="1" noChangeArrowheads="1"/>
          </p:cNvSpPr>
          <p:nvPr>
            <p:ph type="title"/>
          </p:nvPr>
        </p:nvSpPr>
        <p:spPr>
          <a:xfrm>
            <a:off x="457200" y="381000"/>
            <a:ext cx="8458200" cy="838200"/>
          </a:xfrm>
        </p:spPr>
        <p:txBody>
          <a:bodyPr/>
          <a:lstStyle/>
          <a:p>
            <a:r>
              <a:rPr lang="en-US" altLang="en-US" sz="3600" b="1" dirty="0"/>
              <a:t>Routine Based Early Intervention (1 of 3) </a:t>
            </a:r>
          </a:p>
        </p:txBody>
      </p:sp>
      <p:sp>
        <p:nvSpPr>
          <p:cNvPr id="36868" name="Rectangle 4"/>
          <p:cNvSpPr>
            <a:spLocks noGrp="1" noChangeArrowheads="1"/>
          </p:cNvSpPr>
          <p:nvPr>
            <p:ph type="body" idx="1"/>
          </p:nvPr>
        </p:nvSpPr>
        <p:spPr>
          <a:xfrm>
            <a:off x="1524000" y="1447800"/>
            <a:ext cx="7239000" cy="5410200"/>
          </a:xfrm>
        </p:spPr>
        <p:txBody>
          <a:bodyPr/>
          <a:lstStyle/>
          <a:p>
            <a:pPr>
              <a:buClr>
                <a:srgbClr val="9EAD2B"/>
              </a:buClr>
            </a:pPr>
            <a:r>
              <a:rPr lang="en-US" altLang="en-US" sz="3000" dirty="0"/>
              <a:t> </a:t>
            </a:r>
            <a:r>
              <a:rPr lang="en-US" altLang="en-US" sz="3200" dirty="0"/>
              <a:t>Builds on </a:t>
            </a:r>
            <a:r>
              <a:rPr lang="en-US" altLang="en-US" sz="3200" i="1" u="sng" dirty="0"/>
              <a:t>activity settings</a:t>
            </a:r>
            <a:r>
              <a:rPr lang="en-US" altLang="en-US" sz="3200" dirty="0"/>
              <a:t> and </a:t>
            </a:r>
            <a:r>
              <a:rPr lang="en-US" altLang="en-US" sz="3200" i="1" u="sng" dirty="0"/>
              <a:t>learning opportunities</a:t>
            </a:r>
            <a:r>
              <a:rPr lang="en-US" altLang="en-US" sz="3200" i="1" dirty="0"/>
              <a:t> </a:t>
            </a:r>
            <a:r>
              <a:rPr lang="en-US" altLang="en-US" sz="3200" b="1" dirty="0"/>
              <a:t>vs.</a:t>
            </a:r>
            <a:r>
              <a:rPr lang="en-US" altLang="en-US" sz="3200" dirty="0"/>
              <a:t> embedding therapy</a:t>
            </a:r>
          </a:p>
          <a:p>
            <a:pPr>
              <a:buClr>
                <a:srgbClr val="9EAD2B"/>
              </a:buClr>
            </a:pPr>
            <a:endParaRPr lang="en-US" altLang="en-US" sz="800" dirty="0"/>
          </a:p>
          <a:p>
            <a:pPr>
              <a:buClr>
                <a:srgbClr val="9EAD2B"/>
              </a:buClr>
            </a:pPr>
            <a:r>
              <a:rPr lang="en-US" altLang="en-US" sz="3200" dirty="0"/>
              <a:t> Promotes </a:t>
            </a:r>
            <a:r>
              <a:rPr lang="en-US" altLang="en-US" sz="3200" i="1" u="sng" dirty="0"/>
              <a:t>child participation</a:t>
            </a:r>
            <a:r>
              <a:rPr lang="en-US" altLang="en-US" sz="3200" i="1" dirty="0"/>
              <a:t> </a:t>
            </a:r>
            <a:r>
              <a:rPr lang="en-US" altLang="en-US" sz="3200" dirty="0"/>
              <a:t>in activity settings that have development-enhancing qualities </a:t>
            </a:r>
            <a:r>
              <a:rPr lang="en-US" altLang="en-US" sz="3200" b="1" dirty="0"/>
              <a:t>vs.</a:t>
            </a:r>
            <a:r>
              <a:rPr lang="en-US" altLang="en-US" sz="3200" dirty="0"/>
              <a:t> focusing on  skill development</a:t>
            </a:r>
          </a:p>
          <a:p>
            <a:pPr>
              <a:buClr>
                <a:srgbClr val="9EAD2B"/>
              </a:buClr>
            </a:pPr>
            <a:endParaRPr lang="en-US" altLang="en-US" sz="800" dirty="0"/>
          </a:p>
          <a:p>
            <a:pPr>
              <a:buClr>
                <a:srgbClr val="9EAD2B"/>
              </a:buClr>
            </a:pPr>
            <a:r>
              <a:rPr lang="en-US" altLang="en-US" sz="3200" dirty="0"/>
              <a:t> Based on </a:t>
            </a:r>
            <a:r>
              <a:rPr lang="en-US" altLang="en-US" sz="3200" i="1" u="sng" dirty="0"/>
              <a:t>adult responsiveness</a:t>
            </a:r>
            <a:r>
              <a:rPr lang="en-US" altLang="en-US" sz="3200" i="1" dirty="0"/>
              <a:t> </a:t>
            </a:r>
            <a:r>
              <a:rPr lang="en-US" altLang="en-US" sz="3200" dirty="0"/>
              <a:t>to the child </a:t>
            </a:r>
            <a:r>
              <a:rPr lang="en-US" altLang="en-US" sz="3200" b="1" dirty="0"/>
              <a:t>vs.</a:t>
            </a:r>
            <a:r>
              <a:rPr lang="en-US" altLang="en-US" sz="3200" dirty="0"/>
              <a:t> teaching specific skills</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1000"/>
                                        <p:tgtEl>
                                          <p:spTgt spid="36868">
                                            <p:txEl>
                                              <p:pRg st="0" end="0"/>
                                            </p:txEl>
                                          </p:spTgt>
                                        </p:tgtEl>
                                      </p:cBhvr>
                                    </p:animEffect>
                                    <p:anim calcmode="lin" valueType="num">
                                      <p:cBhvr>
                                        <p:cTn id="8" dur="10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xEl>
                                              <p:pRg st="2" end="2"/>
                                            </p:txEl>
                                          </p:spTgt>
                                        </p:tgtEl>
                                        <p:attrNameLst>
                                          <p:attrName>style.visibility</p:attrName>
                                        </p:attrNameLst>
                                      </p:cBhvr>
                                      <p:to>
                                        <p:strVal val="visible"/>
                                      </p:to>
                                    </p:set>
                                    <p:animEffect transition="in" filter="fade">
                                      <p:cBhvr>
                                        <p:cTn id="14" dur="1000"/>
                                        <p:tgtEl>
                                          <p:spTgt spid="36868">
                                            <p:txEl>
                                              <p:pRg st="2" end="2"/>
                                            </p:txEl>
                                          </p:spTgt>
                                        </p:tgtEl>
                                      </p:cBhvr>
                                    </p:animEffect>
                                    <p:anim calcmode="lin" valueType="num">
                                      <p:cBhvr>
                                        <p:cTn id="15" dur="10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8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8">
                                            <p:txEl>
                                              <p:pRg st="4" end="4"/>
                                            </p:txEl>
                                          </p:spTgt>
                                        </p:tgtEl>
                                        <p:attrNameLst>
                                          <p:attrName>style.visibility</p:attrName>
                                        </p:attrNameLst>
                                      </p:cBhvr>
                                      <p:to>
                                        <p:strVal val="visible"/>
                                      </p:to>
                                    </p:set>
                                    <p:animEffect transition="in" filter="fade">
                                      <p:cBhvr>
                                        <p:cTn id="21" dur="1000"/>
                                        <p:tgtEl>
                                          <p:spTgt spid="36868">
                                            <p:txEl>
                                              <p:pRg st="4" end="4"/>
                                            </p:txEl>
                                          </p:spTgt>
                                        </p:tgtEl>
                                      </p:cBhvr>
                                    </p:animEffect>
                                    <p:anim calcmode="lin" valueType="num">
                                      <p:cBhvr>
                                        <p:cTn id="22" dur="1000" fill="hold"/>
                                        <p:tgtEl>
                                          <p:spTgt spid="3686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86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a:xfrm>
            <a:off x="457200" y="152400"/>
            <a:ext cx="8229600" cy="838200"/>
          </a:xfrm>
        </p:spPr>
        <p:txBody>
          <a:bodyPr/>
          <a:lstStyle/>
          <a:p>
            <a:r>
              <a:rPr lang="en-US" altLang="en-US" sz="4000" b="1" dirty="0"/>
              <a:t>Things to Consider</a:t>
            </a:r>
          </a:p>
        </p:txBody>
      </p:sp>
      <p:sp>
        <p:nvSpPr>
          <p:cNvPr id="81922" name="Content Placeholder 1"/>
          <p:cNvSpPr>
            <a:spLocks noGrp="1"/>
          </p:cNvSpPr>
          <p:nvPr>
            <p:ph idx="1"/>
          </p:nvPr>
        </p:nvSpPr>
        <p:spPr>
          <a:xfrm>
            <a:off x="1524000" y="1143000"/>
            <a:ext cx="7391400" cy="5127625"/>
          </a:xfrm>
        </p:spPr>
        <p:txBody>
          <a:bodyPr/>
          <a:lstStyle/>
          <a:p>
            <a:pPr>
              <a:buFont typeface="Wingdings" pitchFamily="2" charset="2"/>
              <a:buNone/>
            </a:pPr>
            <a:r>
              <a:rPr lang="en-US" altLang="en-US" sz="2800" b="1" dirty="0"/>
              <a:t>Activity settings &amp; Learning Opportunities </a:t>
            </a:r>
          </a:p>
          <a:p>
            <a:pPr>
              <a:buClr>
                <a:srgbClr val="9EAD2B"/>
              </a:buClr>
            </a:pPr>
            <a:r>
              <a:rPr lang="en-US" altLang="en-US" dirty="0"/>
              <a:t> Not only about how many</a:t>
            </a:r>
          </a:p>
          <a:p>
            <a:pPr>
              <a:buClr>
                <a:srgbClr val="9EAD2B"/>
              </a:buClr>
            </a:pPr>
            <a:r>
              <a:rPr lang="en-US" altLang="en-US" dirty="0"/>
              <a:t> It’s about consistency, relevance, perspective</a:t>
            </a:r>
          </a:p>
          <a:p>
            <a:pPr>
              <a:buClr>
                <a:srgbClr val="9EAD2B"/>
              </a:buClr>
              <a:buFont typeface="Wingdings" pitchFamily="2" charset="2"/>
              <a:buNone/>
            </a:pPr>
            <a:r>
              <a:rPr lang="en-US" altLang="en-US" sz="2800" b="1" dirty="0"/>
              <a:t>Child participation </a:t>
            </a:r>
          </a:p>
          <a:p>
            <a:pPr>
              <a:buClr>
                <a:srgbClr val="9EAD2B"/>
              </a:buClr>
            </a:pPr>
            <a:r>
              <a:rPr lang="en-US" altLang="en-US" dirty="0"/>
              <a:t> Not about participation for participation’s sake</a:t>
            </a:r>
          </a:p>
          <a:p>
            <a:pPr>
              <a:buClr>
                <a:srgbClr val="9EAD2B"/>
              </a:buClr>
            </a:pPr>
            <a:r>
              <a:rPr lang="en-US" altLang="en-US" dirty="0"/>
              <a:t> It’s about relevance and quality of engagement,  from child/family perspective</a:t>
            </a:r>
          </a:p>
          <a:p>
            <a:pPr>
              <a:buClr>
                <a:srgbClr val="9EAD2B"/>
              </a:buClr>
              <a:buFont typeface="Wingdings" pitchFamily="2" charset="2"/>
              <a:buNone/>
            </a:pPr>
            <a:r>
              <a:rPr lang="en-US" altLang="en-US" sz="2800" b="1" dirty="0"/>
              <a:t>Adult responsiveness</a:t>
            </a:r>
          </a:p>
          <a:p>
            <a:pPr>
              <a:buClr>
                <a:srgbClr val="9EAD2B"/>
              </a:buClr>
            </a:pPr>
            <a:r>
              <a:rPr lang="en-US" altLang="en-US" dirty="0"/>
              <a:t> Can’t always be about what we want</a:t>
            </a:r>
          </a:p>
          <a:p>
            <a:pPr>
              <a:buClr>
                <a:srgbClr val="9EAD2B"/>
              </a:buClr>
            </a:pPr>
            <a:r>
              <a:rPr lang="en-US" altLang="en-US" sz="2800" dirty="0"/>
              <a:t> </a:t>
            </a:r>
            <a:r>
              <a:rPr lang="en-US" altLang="en-US" dirty="0"/>
              <a:t>It’s about careful observation, slowing down, making it relevant, stepping outside our own comfort zones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53" name="Title 2"/>
          <p:cNvSpPr>
            <a:spLocks noGrp="1"/>
          </p:cNvSpPr>
          <p:nvPr>
            <p:ph type="title"/>
          </p:nvPr>
        </p:nvSpPr>
        <p:spPr/>
        <p:txBody>
          <a:bodyPr/>
          <a:lstStyle/>
          <a:p>
            <a:r>
              <a:rPr lang="en-US" altLang="en-US" sz="3200" b="1" dirty="0"/>
              <a:t>Sources of Children’s Learning Opportunities </a:t>
            </a:r>
            <a:endParaRPr lang="en-US" altLang="en-US" dirty="0"/>
          </a:p>
        </p:txBody>
      </p:sp>
      <p:sp>
        <p:nvSpPr>
          <p:cNvPr id="5" name="Content Placeholder 4" hidden="1"/>
          <p:cNvSpPr>
            <a:spLocks noGrp="1"/>
          </p:cNvSpPr>
          <p:nvPr>
            <p:ph sz="quarter" idx="13"/>
          </p:nvPr>
        </p:nvSpPr>
        <p:spPr>
          <a:xfrm>
            <a:off x="3124200" y="2280412"/>
            <a:ext cx="3822192" cy="3447288"/>
          </a:xfrm>
        </p:spPr>
        <p:txBody>
          <a:bodyPr/>
          <a:lstStyle/>
          <a:p>
            <a:r>
              <a:rPr lang="en-US" dirty="0"/>
              <a:t>Family</a:t>
            </a:r>
          </a:p>
          <a:p>
            <a:r>
              <a:rPr lang="en-US" dirty="0"/>
              <a:t>Community</a:t>
            </a:r>
          </a:p>
          <a:p>
            <a:r>
              <a:rPr lang="en-US" dirty="0"/>
              <a:t>Early Childhood Programs</a:t>
            </a:r>
          </a:p>
        </p:txBody>
      </p:sp>
      <p:grpSp>
        <p:nvGrpSpPr>
          <p:cNvPr id="3" name="Group 2" descr="Three interlooping circles: Family, Community, Early Childhood Programs"/>
          <p:cNvGrpSpPr/>
          <p:nvPr/>
        </p:nvGrpSpPr>
        <p:grpSpPr>
          <a:xfrm>
            <a:off x="1905000" y="1905000"/>
            <a:ext cx="5334000" cy="4191000"/>
            <a:chOff x="1905000" y="1905000"/>
            <a:chExt cx="5334000" cy="4191000"/>
          </a:xfrm>
        </p:grpSpPr>
        <p:sp>
          <p:nvSpPr>
            <p:cNvPr id="82946" name="Oval 20" descr="An interlocking ring that says family. " title="Interlocking ring 1"/>
            <p:cNvSpPr>
              <a:spLocks noChangeArrowheads="1"/>
            </p:cNvSpPr>
            <p:nvPr/>
          </p:nvSpPr>
          <p:spPr bwMode="auto">
            <a:xfrm>
              <a:off x="1905000" y="1905000"/>
              <a:ext cx="2971800" cy="2667000"/>
            </a:xfrm>
            <a:prstGeom prst="ellipse">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endParaRPr lang="en-US" altLang="en-US"/>
            </a:p>
          </p:txBody>
        </p:sp>
        <p:sp>
          <p:nvSpPr>
            <p:cNvPr id="82947" name="Oval 21" descr="An interlocking ring that says early childhood programs. " title="Interlocking ring 3"/>
            <p:cNvSpPr>
              <a:spLocks noChangeArrowheads="1"/>
            </p:cNvSpPr>
            <p:nvPr/>
          </p:nvSpPr>
          <p:spPr bwMode="auto">
            <a:xfrm>
              <a:off x="3200400" y="3429000"/>
              <a:ext cx="2895600" cy="2667000"/>
            </a:xfrm>
            <a:prstGeom prst="ellipse">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endParaRPr lang="en-US" altLang="en-US"/>
            </a:p>
          </p:txBody>
        </p:sp>
        <p:sp>
          <p:nvSpPr>
            <p:cNvPr id="82948" name="Oval 22" descr="An interlocking ring that says community. " title="Interlocking ring 2"/>
            <p:cNvSpPr>
              <a:spLocks noChangeArrowheads="1"/>
            </p:cNvSpPr>
            <p:nvPr/>
          </p:nvSpPr>
          <p:spPr bwMode="auto">
            <a:xfrm>
              <a:off x="4343400" y="1981200"/>
              <a:ext cx="2895600" cy="2667000"/>
            </a:xfrm>
            <a:prstGeom prst="ellipse">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endParaRPr lang="en-US" altLang="en-US"/>
            </a:p>
          </p:txBody>
        </p:sp>
      </p:grpSp>
      <p:sp>
        <p:nvSpPr>
          <p:cNvPr id="13318" name="Text Box 25"/>
          <p:cNvSpPr txBox="1">
            <a:spLocks noChangeArrowheads="1"/>
          </p:cNvSpPr>
          <p:nvPr/>
        </p:nvSpPr>
        <p:spPr bwMode="auto">
          <a:xfrm>
            <a:off x="2438400" y="2819400"/>
            <a:ext cx="1495425" cy="584200"/>
          </a:xfrm>
          <a:prstGeom prst="rect">
            <a:avLst/>
          </a:prstGeom>
          <a:noFill/>
          <a:ln w="9525">
            <a:noFill/>
            <a:miter lim="800000"/>
            <a:headEnd/>
            <a:tailEnd/>
          </a:ln>
        </p:spPr>
        <p:txBody>
          <a:bodyPr>
            <a:spAutoFit/>
          </a:bodyPr>
          <a:lstStyle/>
          <a:p>
            <a:pPr algn="ctr">
              <a:defRPr/>
            </a:pPr>
            <a:r>
              <a:rPr lang="en-US" sz="3200" b="1" dirty="0">
                <a:latin typeface="+mn-lt"/>
              </a:rPr>
              <a:t>Family</a:t>
            </a:r>
          </a:p>
        </p:txBody>
      </p:sp>
      <p:sp>
        <p:nvSpPr>
          <p:cNvPr id="13319" name="Text Box 26"/>
          <p:cNvSpPr txBox="1">
            <a:spLocks noChangeArrowheads="1"/>
          </p:cNvSpPr>
          <p:nvPr/>
        </p:nvSpPr>
        <p:spPr bwMode="auto">
          <a:xfrm>
            <a:off x="4800600" y="2819400"/>
            <a:ext cx="2362200" cy="584200"/>
          </a:xfrm>
          <a:prstGeom prst="rect">
            <a:avLst/>
          </a:prstGeom>
          <a:noFill/>
          <a:ln w="9525">
            <a:noFill/>
            <a:miter lim="800000"/>
            <a:headEnd/>
            <a:tailEnd/>
          </a:ln>
        </p:spPr>
        <p:txBody>
          <a:bodyPr>
            <a:spAutoFit/>
          </a:bodyPr>
          <a:lstStyle/>
          <a:p>
            <a:pPr>
              <a:spcBef>
                <a:spcPct val="50000"/>
              </a:spcBef>
              <a:defRPr/>
            </a:pPr>
            <a:r>
              <a:rPr lang="en-US" sz="3200" b="1" dirty="0">
                <a:latin typeface="+mn-lt"/>
              </a:rPr>
              <a:t> Community </a:t>
            </a:r>
          </a:p>
        </p:txBody>
      </p:sp>
      <p:sp>
        <p:nvSpPr>
          <p:cNvPr id="13320" name="Text Box 27"/>
          <p:cNvSpPr txBox="1">
            <a:spLocks noChangeArrowheads="1"/>
          </p:cNvSpPr>
          <p:nvPr/>
        </p:nvSpPr>
        <p:spPr bwMode="auto">
          <a:xfrm>
            <a:off x="3581400" y="4343400"/>
            <a:ext cx="2133600" cy="1384300"/>
          </a:xfrm>
          <a:prstGeom prst="rect">
            <a:avLst/>
          </a:prstGeom>
          <a:noFill/>
          <a:ln w="9525">
            <a:noFill/>
            <a:miter lim="800000"/>
            <a:headEnd/>
            <a:tailEnd/>
          </a:ln>
        </p:spPr>
        <p:txBody>
          <a:bodyPr>
            <a:spAutoFit/>
          </a:bodyPr>
          <a:lstStyle/>
          <a:p>
            <a:pPr algn="ctr">
              <a:spcBef>
                <a:spcPct val="50000"/>
              </a:spcBef>
              <a:defRPr/>
            </a:pPr>
            <a:r>
              <a:rPr lang="en-US" sz="2800" b="1" dirty="0">
                <a:latin typeface="+mj-lt"/>
              </a:rPr>
              <a:t>Early Childhood Programs </a:t>
            </a:r>
          </a:p>
        </p:txBody>
      </p:sp>
      <p:sp>
        <p:nvSpPr>
          <p:cNvPr id="82952" name="Text Box 28"/>
          <p:cNvSpPr txBox="1">
            <a:spLocks noChangeArrowheads="1"/>
          </p:cNvSpPr>
          <p:nvPr/>
        </p:nvSpPr>
        <p:spPr bwMode="auto">
          <a:xfrm>
            <a:off x="5867400" y="60198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MS PGothic" pitchFamily="34" charset="-128"/>
              </a:defRPr>
            </a:lvl1pPr>
            <a:lvl2pPr marL="742950" indent="-285750">
              <a:defRPr sz="2400">
                <a:solidFill>
                  <a:schemeClr val="tx1"/>
                </a:solidFill>
                <a:latin typeface="Times" pitchFamily="2" charset="0"/>
                <a:ea typeface="MS PGothic" pitchFamily="34" charset="-128"/>
              </a:defRPr>
            </a:lvl2pPr>
            <a:lvl3pPr marL="1143000" indent="-228600">
              <a:defRPr sz="2400">
                <a:solidFill>
                  <a:schemeClr val="tx1"/>
                </a:solidFill>
                <a:latin typeface="Times" pitchFamily="2" charset="0"/>
                <a:ea typeface="MS PGothic" pitchFamily="34" charset="-128"/>
              </a:defRPr>
            </a:lvl3pPr>
            <a:lvl4pPr marL="1600200" indent="-228600">
              <a:defRPr sz="2400">
                <a:solidFill>
                  <a:schemeClr val="tx1"/>
                </a:solidFill>
                <a:latin typeface="Times" pitchFamily="2" charset="0"/>
                <a:ea typeface="MS PGothic" pitchFamily="34" charset="-128"/>
              </a:defRPr>
            </a:lvl4pPr>
            <a:lvl5pPr marL="2057400" indent="-228600">
              <a:defRPr sz="2400">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itchFamily="34" charset="-128"/>
              </a:defRPr>
            </a:lvl9pPr>
          </a:lstStyle>
          <a:p>
            <a:pPr algn="r">
              <a:spcBef>
                <a:spcPct val="50000"/>
              </a:spcBef>
            </a:pPr>
            <a:r>
              <a:rPr lang="en-US" altLang="en-US" sz="2000">
                <a:latin typeface="Tahoma" pitchFamily="34" charset="0"/>
              </a:rPr>
              <a:t>Bruder &amp; Dunst, 1999</a:t>
            </a:r>
          </a:p>
        </p:txBody>
      </p:sp>
      <p:sp>
        <p:nvSpPr>
          <p:cNvPr id="2" name="Slide Number Placeholder 1"/>
          <p:cNvSpPr>
            <a:spLocks noGrp="1"/>
          </p:cNvSpPr>
          <p:nvPr>
            <p:ph type="sldNum" sz="quarter" idx="17"/>
          </p:nvPr>
        </p:nvSpPr>
        <p:spPr/>
        <p:txBody>
          <a:bodyPr/>
          <a:lstStyle/>
          <a:p>
            <a:pPr>
              <a:defRPr/>
            </a:pPr>
            <a:fld id="{63C06187-071C-4FC9-ABF0-FA4E5F99E804}"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a:xfrm>
            <a:off x="304800" y="304800"/>
            <a:ext cx="8686800" cy="1252537"/>
          </a:xfrm>
        </p:spPr>
        <p:txBody>
          <a:bodyPr/>
          <a:lstStyle/>
          <a:p>
            <a:r>
              <a:rPr lang="en-US" altLang="en-US" sz="3600" b="1" dirty="0"/>
              <a:t>Routine Based Early Intervention  (2 of 3)</a:t>
            </a:r>
            <a:r>
              <a:rPr lang="en-US" altLang="en-US" sz="4000" b="1" dirty="0"/>
              <a:t> </a:t>
            </a:r>
          </a:p>
        </p:txBody>
      </p:sp>
      <p:sp>
        <p:nvSpPr>
          <p:cNvPr id="83971" name="Content Placeholder 3"/>
          <p:cNvSpPr>
            <a:spLocks noGrp="1"/>
          </p:cNvSpPr>
          <p:nvPr>
            <p:ph idx="1"/>
          </p:nvPr>
        </p:nvSpPr>
        <p:spPr>
          <a:xfrm>
            <a:off x="1524000" y="1524000"/>
            <a:ext cx="7086600" cy="4602163"/>
          </a:xfrm>
        </p:spPr>
        <p:txBody>
          <a:bodyPr/>
          <a:lstStyle/>
          <a:p>
            <a:pPr>
              <a:buFont typeface="Arial" pitchFamily="34" charset="0"/>
              <a:buNone/>
            </a:pPr>
            <a:r>
              <a:rPr lang="en-US" altLang="en-US" sz="3600" dirty="0"/>
              <a:t>Takes place in family context</a:t>
            </a:r>
          </a:p>
          <a:p>
            <a:pPr>
              <a:spcBef>
                <a:spcPct val="50000"/>
              </a:spcBef>
              <a:buFont typeface="Arial" pitchFamily="34" charset="0"/>
              <a:buNone/>
            </a:pPr>
            <a:r>
              <a:rPr lang="en-US" altLang="en-US" sz="3200" dirty="0"/>
              <a:t>“ includes a mix of people and places that support a variety of…learning opportunities …such as cooking, eating meals, splashing water during </a:t>
            </a:r>
            <a:r>
              <a:rPr lang="en-US" altLang="en-US" sz="3200" dirty="0" err="1"/>
              <a:t>bathtime</a:t>
            </a:r>
            <a:r>
              <a:rPr lang="en-US" altLang="en-US" sz="3200" dirty="0"/>
              <a:t>, looking at books, and learning how to greet people at family get-togethers”</a:t>
            </a:r>
            <a:r>
              <a:rPr lang="en-US" altLang="en-US" sz="1800" dirty="0">
                <a:latin typeface="Tahoma" pitchFamily="34" charset="0"/>
              </a:rPr>
              <a:t>      </a:t>
            </a:r>
          </a:p>
          <a:p>
            <a:pPr>
              <a:spcBef>
                <a:spcPct val="50000"/>
              </a:spcBef>
              <a:buFont typeface="Arial" pitchFamily="34" charset="0"/>
              <a:buNone/>
            </a:pPr>
            <a:r>
              <a:rPr lang="en-US" altLang="en-US" sz="1800" dirty="0">
                <a:latin typeface="Tahoma" pitchFamily="34" charset="0"/>
              </a:rPr>
              <a:t>                                                             (</a:t>
            </a:r>
            <a:r>
              <a:rPr lang="en-US" altLang="en-US" sz="1800" dirty="0" err="1">
                <a:latin typeface="Tahoma" pitchFamily="34" charset="0"/>
              </a:rPr>
              <a:t>Bruder</a:t>
            </a:r>
            <a:r>
              <a:rPr lang="en-US" altLang="en-US" sz="1800" dirty="0">
                <a:latin typeface="Tahoma" pitchFamily="34" charset="0"/>
              </a:rPr>
              <a:t> &amp; Dunst, 1999)</a:t>
            </a:r>
          </a:p>
          <a:p>
            <a:pPr>
              <a:buFont typeface="Arial" pitchFamily="34" charset="0"/>
              <a:buNone/>
            </a:pPr>
            <a:r>
              <a:rPr lang="en-US" altLang="en-US" dirty="0"/>
              <a:t>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p:txBody>
          <a:bodyPr/>
          <a:lstStyle/>
          <a:p>
            <a:r>
              <a:rPr lang="en-US" altLang="en-US" sz="3600" b="1" dirty="0"/>
              <a:t>Routine Based Early Intervention (3 of 3)</a:t>
            </a:r>
          </a:p>
        </p:txBody>
      </p:sp>
      <p:sp>
        <p:nvSpPr>
          <p:cNvPr id="84995" name="Content Placeholder 3"/>
          <p:cNvSpPr>
            <a:spLocks noGrp="1"/>
          </p:cNvSpPr>
          <p:nvPr>
            <p:ph idx="1"/>
          </p:nvPr>
        </p:nvSpPr>
        <p:spPr>
          <a:xfrm>
            <a:off x="1524000" y="1600200"/>
            <a:ext cx="7086600" cy="4525963"/>
          </a:xfrm>
        </p:spPr>
        <p:txBody>
          <a:bodyPr/>
          <a:lstStyle/>
          <a:p>
            <a:pPr>
              <a:buFont typeface="Arial" pitchFamily="34" charset="0"/>
              <a:buNone/>
            </a:pPr>
            <a:r>
              <a:rPr lang="en-US" altLang="en-US" sz="3600" dirty="0"/>
              <a:t>Takes place in community life </a:t>
            </a:r>
          </a:p>
          <a:p>
            <a:pPr>
              <a:spcBef>
                <a:spcPct val="50000"/>
              </a:spcBef>
              <a:buFont typeface="Arial" pitchFamily="34" charset="0"/>
              <a:buNone/>
            </a:pPr>
            <a:r>
              <a:rPr kumimoji="1" lang="en-US" altLang="en-US" sz="3200" dirty="0"/>
              <a:t>“includes a mix of people and places … including the people and things encountered on a walk in the neighborhood, a visit to the library,   or a shopping trip”.</a:t>
            </a:r>
          </a:p>
          <a:p>
            <a:pPr>
              <a:spcBef>
                <a:spcPct val="50000"/>
              </a:spcBef>
              <a:buFont typeface="Arial" pitchFamily="34" charset="0"/>
              <a:buNone/>
            </a:pPr>
            <a:r>
              <a:rPr lang="en-US" altLang="en-US" sz="1800" dirty="0">
                <a:latin typeface="Tahoma" pitchFamily="34" charset="0"/>
              </a:rPr>
              <a:t>                                                        (</a:t>
            </a:r>
            <a:r>
              <a:rPr lang="en-US" altLang="en-US" sz="1800" dirty="0" err="1">
                <a:latin typeface="Tahoma" pitchFamily="34" charset="0"/>
              </a:rPr>
              <a:t>Bruder</a:t>
            </a:r>
            <a:r>
              <a:rPr lang="en-US" altLang="en-US" sz="1800" dirty="0">
                <a:latin typeface="Tahoma" pitchFamily="34" charset="0"/>
              </a:rPr>
              <a:t> &amp; Dunst, 1999)</a:t>
            </a:r>
          </a:p>
          <a:p>
            <a:pPr>
              <a:buFont typeface="Arial" pitchFamily="34" charset="0"/>
              <a:buNone/>
            </a:pPr>
            <a:r>
              <a:rPr lang="en-US" altLang="en-US" dirty="0"/>
              <a:t> </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a:xfrm>
            <a:off x="457200" y="338138"/>
            <a:ext cx="8229600" cy="957262"/>
          </a:xfrm>
        </p:spPr>
        <p:txBody>
          <a:bodyPr/>
          <a:lstStyle/>
          <a:p>
            <a:r>
              <a:rPr lang="en-US" altLang="en-US" sz="4000" b="1" dirty="0">
                <a:latin typeface="Arial" pitchFamily="34" charset="0"/>
                <a:cs typeface="Arial" pitchFamily="34" charset="0"/>
              </a:rPr>
              <a:t>What is a “Routine”?</a:t>
            </a:r>
          </a:p>
        </p:txBody>
      </p:sp>
      <p:sp>
        <p:nvSpPr>
          <p:cNvPr id="3" name="Content Placeholder 2"/>
          <p:cNvSpPr>
            <a:spLocks noGrp="1"/>
          </p:cNvSpPr>
          <p:nvPr>
            <p:ph idx="1"/>
          </p:nvPr>
        </p:nvSpPr>
        <p:spPr>
          <a:xfrm>
            <a:off x="1828800" y="1524000"/>
            <a:ext cx="6342063" cy="4594225"/>
          </a:xfrm>
        </p:spPr>
        <p:txBody>
          <a:bodyPr rtlCol="0">
            <a:normAutofit/>
          </a:bodyPr>
          <a:lstStyle/>
          <a:p>
            <a:pPr fontAlgn="auto">
              <a:spcAft>
                <a:spcPts val="0"/>
              </a:spcAft>
              <a:buClr>
                <a:srgbClr val="9EAD2B"/>
              </a:buClr>
              <a:defRPr/>
            </a:pPr>
            <a:r>
              <a:rPr lang="en-US" sz="3200" dirty="0">
                <a:solidFill>
                  <a:schemeClr val="tx1">
                    <a:lumMod val="75000"/>
                    <a:lumOff val="25000"/>
                  </a:schemeClr>
                </a:solidFill>
                <a:latin typeface="Arial" panose="020B0604020202020204" pitchFamily="34" charset="0"/>
                <a:cs typeface="Arial" panose="020B0604020202020204" pitchFamily="34" charset="0"/>
              </a:rPr>
              <a:t> </a:t>
            </a:r>
            <a:r>
              <a:rPr lang="en-US" sz="3600" dirty="0">
                <a:solidFill>
                  <a:schemeClr val="tx1">
                    <a:lumMod val="75000"/>
                    <a:lumOff val="25000"/>
                  </a:schemeClr>
                </a:solidFill>
                <a:latin typeface="+mj-lt"/>
                <a:cs typeface="Arial" panose="020B0604020202020204" pitchFamily="34" charset="0"/>
              </a:rPr>
              <a:t>Beginning and ending</a:t>
            </a:r>
          </a:p>
          <a:p>
            <a:pPr fontAlgn="auto">
              <a:spcAft>
                <a:spcPts val="0"/>
              </a:spcAft>
              <a:buClr>
                <a:srgbClr val="9EAD2B"/>
              </a:buClr>
              <a:defRPr/>
            </a:pPr>
            <a:r>
              <a:rPr lang="en-US" sz="3600" dirty="0">
                <a:solidFill>
                  <a:schemeClr val="tx1">
                    <a:lumMod val="75000"/>
                    <a:lumOff val="25000"/>
                  </a:schemeClr>
                </a:solidFill>
                <a:latin typeface="+mj-lt"/>
                <a:cs typeface="Arial" panose="020B0604020202020204" pitchFamily="34" charset="0"/>
              </a:rPr>
              <a:t> Outcome oriented</a:t>
            </a:r>
          </a:p>
          <a:p>
            <a:pPr fontAlgn="auto">
              <a:spcAft>
                <a:spcPts val="0"/>
              </a:spcAft>
              <a:buClr>
                <a:srgbClr val="9EAD2B"/>
              </a:buClr>
              <a:defRPr/>
            </a:pPr>
            <a:r>
              <a:rPr lang="en-US" sz="3600" dirty="0">
                <a:solidFill>
                  <a:schemeClr val="tx1">
                    <a:lumMod val="75000"/>
                    <a:lumOff val="25000"/>
                  </a:schemeClr>
                </a:solidFill>
                <a:latin typeface="+mj-lt"/>
                <a:cs typeface="Arial" panose="020B0604020202020204" pitchFamily="34" charset="0"/>
              </a:rPr>
              <a:t> Meaningful</a:t>
            </a:r>
          </a:p>
          <a:p>
            <a:pPr fontAlgn="auto">
              <a:spcAft>
                <a:spcPts val="0"/>
              </a:spcAft>
              <a:buClr>
                <a:srgbClr val="9EAD2B"/>
              </a:buClr>
              <a:defRPr/>
            </a:pPr>
            <a:r>
              <a:rPr lang="en-US" sz="3600" dirty="0">
                <a:solidFill>
                  <a:schemeClr val="tx1">
                    <a:lumMod val="75000"/>
                    <a:lumOff val="25000"/>
                  </a:schemeClr>
                </a:solidFill>
                <a:latin typeface="+mj-lt"/>
                <a:cs typeface="Arial" panose="020B0604020202020204" pitchFamily="34" charset="0"/>
              </a:rPr>
              <a:t> Predictable</a:t>
            </a:r>
          </a:p>
          <a:p>
            <a:pPr fontAlgn="auto">
              <a:spcAft>
                <a:spcPts val="0"/>
              </a:spcAft>
              <a:buClr>
                <a:srgbClr val="9EAD2B"/>
              </a:buClr>
              <a:defRPr/>
            </a:pPr>
            <a:r>
              <a:rPr lang="en-US" sz="3600" dirty="0">
                <a:solidFill>
                  <a:schemeClr val="tx1">
                    <a:lumMod val="75000"/>
                    <a:lumOff val="25000"/>
                  </a:schemeClr>
                </a:solidFill>
                <a:latin typeface="+mj-lt"/>
                <a:cs typeface="Arial" panose="020B0604020202020204" pitchFamily="34" charset="0"/>
              </a:rPr>
              <a:t> Sequential or systematic</a:t>
            </a:r>
          </a:p>
          <a:p>
            <a:pPr fontAlgn="auto">
              <a:spcAft>
                <a:spcPts val="0"/>
              </a:spcAft>
              <a:buClr>
                <a:srgbClr val="9EAD2B"/>
              </a:buClr>
              <a:defRPr/>
            </a:pPr>
            <a:r>
              <a:rPr lang="en-US" sz="3600" dirty="0">
                <a:solidFill>
                  <a:schemeClr val="tx1">
                    <a:lumMod val="75000"/>
                    <a:lumOff val="25000"/>
                  </a:schemeClr>
                </a:solidFill>
                <a:latin typeface="+mj-lt"/>
                <a:cs typeface="Arial" panose="020B0604020202020204" pitchFamily="34" charset="0"/>
              </a:rPr>
              <a:t> Repetitious </a:t>
            </a:r>
          </a:p>
          <a:p>
            <a:pPr marL="0" indent="0" algn="r" fontAlgn="auto">
              <a:spcAft>
                <a:spcPts val="0"/>
              </a:spcAft>
              <a:buClr>
                <a:schemeClr val="tx1">
                  <a:lumMod val="75000"/>
                  <a:lumOff val="25000"/>
                </a:schemeClr>
              </a:buClr>
              <a:buFont typeface="Arial" pitchFamily="34" charset="0"/>
              <a:buNone/>
              <a:defRP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0" indent="0" algn="r" fontAlgn="auto">
              <a:spcAft>
                <a:spcPts val="0"/>
              </a:spcAft>
              <a:buClr>
                <a:schemeClr val="tx1">
                  <a:lumMod val="75000"/>
                  <a:lumOff val="25000"/>
                </a:schemeClr>
              </a:buClr>
              <a:buFont typeface="Arial" pitchFamily="34" charset="0"/>
              <a:buNone/>
              <a:defRPr/>
            </a:pPr>
            <a:r>
              <a:rPr lang="en-US" sz="1800" dirty="0">
                <a:solidFill>
                  <a:schemeClr val="tx1">
                    <a:lumMod val="75000"/>
                    <a:lumOff val="25000"/>
                  </a:schemeClr>
                </a:solidFill>
                <a:latin typeface="Arial" panose="020B0604020202020204" pitchFamily="34" charset="0"/>
                <a:cs typeface="Arial" panose="020B0604020202020204" pitchFamily="34" charset="0"/>
              </a:rPr>
              <a:t>(FGRBI, Florida State University, 2014)</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76</a:t>
            </a:fld>
            <a:endParaRPr lang="en-US"/>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p:cNvSpPr>
          <p:nvPr>
            <p:ph type="title"/>
          </p:nvPr>
        </p:nvSpPr>
        <p:spPr/>
        <p:txBody>
          <a:bodyPr/>
          <a:lstStyle/>
          <a:p>
            <a:r>
              <a:rPr lang="en-US" altLang="en-US" sz="4000" b="1" dirty="0">
                <a:latin typeface="Arial" pitchFamily="34" charset="0"/>
                <a:cs typeface="Arial" pitchFamily="34" charset="0"/>
              </a:rPr>
              <a:t>Why are Routines Important?</a:t>
            </a:r>
          </a:p>
        </p:txBody>
      </p:sp>
      <p:sp>
        <p:nvSpPr>
          <p:cNvPr id="3" name="Content Placeholder 2"/>
          <p:cNvSpPr>
            <a:spLocks noGrp="1"/>
          </p:cNvSpPr>
          <p:nvPr>
            <p:ph idx="1"/>
          </p:nvPr>
        </p:nvSpPr>
        <p:spPr>
          <a:xfrm>
            <a:off x="1524000" y="1600200"/>
            <a:ext cx="7162800" cy="4525963"/>
          </a:xfrm>
        </p:spPr>
        <p:txBody>
          <a:bodyPr rtlCol="0">
            <a:normAutofit/>
          </a:bodyPr>
          <a:lstStyle/>
          <a:p>
            <a:pPr eaLnBrk="1" hangingPunct="1">
              <a:buClr>
                <a:srgbClr val="9EAD2B"/>
              </a:buClr>
              <a:defRPr/>
            </a:pPr>
            <a:r>
              <a:rPr lang="en-US" sz="3600" dirty="0"/>
              <a:t> </a:t>
            </a:r>
            <a:r>
              <a:rPr lang="en-US" sz="3600" dirty="0">
                <a:solidFill>
                  <a:schemeClr val="tx1"/>
                </a:solidFill>
              </a:rPr>
              <a:t>Predictability</a:t>
            </a:r>
          </a:p>
          <a:p>
            <a:pPr eaLnBrk="1" hangingPunct="1">
              <a:buClr>
                <a:srgbClr val="9EAD2B"/>
              </a:buClr>
              <a:defRPr/>
            </a:pPr>
            <a:r>
              <a:rPr lang="en-US" sz="3600" dirty="0">
                <a:solidFill>
                  <a:schemeClr val="tx1"/>
                </a:solidFill>
              </a:rPr>
              <a:t> Provide security</a:t>
            </a:r>
          </a:p>
          <a:p>
            <a:pPr eaLnBrk="1" hangingPunct="1">
              <a:buClr>
                <a:srgbClr val="9EAD2B"/>
              </a:buClr>
              <a:defRPr/>
            </a:pPr>
            <a:r>
              <a:rPr lang="en-US" sz="3600" dirty="0">
                <a:solidFill>
                  <a:schemeClr val="tx1"/>
                </a:solidFill>
              </a:rPr>
              <a:t> Decrease stress</a:t>
            </a:r>
          </a:p>
          <a:p>
            <a:pPr eaLnBrk="1" hangingPunct="1">
              <a:buClr>
                <a:srgbClr val="9EAD2B"/>
              </a:buClr>
              <a:defRPr/>
            </a:pPr>
            <a:r>
              <a:rPr lang="en-US" sz="3600" dirty="0">
                <a:solidFill>
                  <a:schemeClr val="tx1"/>
                </a:solidFill>
              </a:rPr>
              <a:t> Anticipation</a:t>
            </a:r>
          </a:p>
          <a:p>
            <a:pPr eaLnBrk="1" hangingPunct="1">
              <a:buClr>
                <a:srgbClr val="9EAD2B"/>
              </a:buClr>
              <a:defRPr/>
            </a:pPr>
            <a:r>
              <a:rPr lang="en-US" sz="3600" dirty="0">
                <a:solidFill>
                  <a:schemeClr val="tx1"/>
                </a:solidFill>
              </a:rPr>
              <a:t> Sense of control </a:t>
            </a:r>
          </a:p>
          <a:p>
            <a:pPr fontAlgn="auto">
              <a:spcAft>
                <a:spcPts val="0"/>
              </a:spcAft>
              <a:buClr>
                <a:schemeClr val="tx1">
                  <a:lumMod val="75000"/>
                  <a:lumOff val="25000"/>
                </a:schemeClr>
              </a:buClr>
              <a:defRP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77</a:t>
            </a:fld>
            <a:endParaRPr 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838200" y="533400"/>
            <a:ext cx="7470775" cy="1143000"/>
          </a:xfrm>
        </p:spPr>
        <p:txBody>
          <a:bodyPr/>
          <a:lstStyle/>
          <a:p>
            <a:pPr eaLnBrk="1" hangingPunct="1"/>
            <a:r>
              <a:rPr lang="en-US" altLang="en-US" sz="4000" b="1" dirty="0"/>
              <a:t>What are the Steps in a Routine? </a:t>
            </a:r>
          </a:p>
        </p:txBody>
      </p:sp>
      <p:sp>
        <p:nvSpPr>
          <p:cNvPr id="88067" name="Content Placeholder 2"/>
          <p:cNvSpPr>
            <a:spLocks noGrp="1"/>
          </p:cNvSpPr>
          <p:nvPr>
            <p:ph idx="1"/>
          </p:nvPr>
        </p:nvSpPr>
        <p:spPr>
          <a:xfrm>
            <a:off x="1524000" y="1828800"/>
            <a:ext cx="7162800" cy="4297363"/>
          </a:xfrm>
        </p:spPr>
        <p:txBody>
          <a:bodyPr/>
          <a:lstStyle/>
          <a:p>
            <a:pPr marL="742950" indent="-742950" eaLnBrk="1" hangingPunct="1">
              <a:buClrTx/>
              <a:buFont typeface="Calibri" pitchFamily="34" charset="0"/>
              <a:buAutoNum type="arabicPeriod"/>
            </a:pPr>
            <a:r>
              <a:rPr lang="en-US" altLang="en-US" sz="4000" dirty="0"/>
              <a:t>Initiation</a:t>
            </a:r>
          </a:p>
          <a:p>
            <a:pPr marL="742950" indent="-742950" eaLnBrk="1" hangingPunct="1">
              <a:buClrTx/>
              <a:buFont typeface="Calibri" pitchFamily="34" charset="0"/>
              <a:buAutoNum type="arabicPeriod"/>
            </a:pPr>
            <a:r>
              <a:rPr lang="en-US" altLang="en-US" sz="4000" dirty="0"/>
              <a:t>Preparation</a:t>
            </a:r>
          </a:p>
          <a:p>
            <a:pPr marL="742950" indent="-742950" eaLnBrk="1" hangingPunct="1">
              <a:buClrTx/>
              <a:buFont typeface="Calibri" pitchFamily="34" charset="0"/>
              <a:buAutoNum type="arabicPeriod"/>
            </a:pPr>
            <a:r>
              <a:rPr lang="en-US" altLang="en-US" sz="4000" dirty="0"/>
              <a:t>Core</a:t>
            </a:r>
          </a:p>
          <a:p>
            <a:pPr marL="742950" indent="-742950" eaLnBrk="1" hangingPunct="1">
              <a:buClrTx/>
              <a:buFont typeface="Calibri" pitchFamily="34" charset="0"/>
              <a:buAutoNum type="arabicPeriod"/>
            </a:pPr>
            <a:r>
              <a:rPr lang="en-US" altLang="en-US" sz="4000" dirty="0"/>
              <a:t>Termination</a:t>
            </a:r>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85800" y="277813"/>
            <a:ext cx="7772400" cy="941387"/>
          </a:xfrm>
        </p:spPr>
        <p:txBody>
          <a:bodyPr/>
          <a:lstStyle/>
          <a:p>
            <a:r>
              <a:rPr lang="en-US" altLang="en-US" sz="3600" b="1" dirty="0"/>
              <a:t>How do You Design Meaningful Learning Experiences?    </a:t>
            </a:r>
          </a:p>
        </p:txBody>
      </p:sp>
      <p:sp>
        <p:nvSpPr>
          <p:cNvPr id="89091" name="Content Placeholder 2"/>
          <p:cNvSpPr>
            <a:spLocks noGrp="1"/>
          </p:cNvSpPr>
          <p:nvPr>
            <p:ph idx="1"/>
          </p:nvPr>
        </p:nvSpPr>
        <p:spPr>
          <a:xfrm>
            <a:off x="1524000" y="1752600"/>
            <a:ext cx="7315200" cy="4683125"/>
          </a:xfrm>
        </p:spPr>
        <p:txBody>
          <a:bodyPr/>
          <a:lstStyle/>
          <a:p>
            <a:pPr>
              <a:buClr>
                <a:srgbClr val="9EAD2B"/>
              </a:buClr>
              <a:buFont typeface="Wingdings" pitchFamily="2" charset="2"/>
              <a:buChar char="ü"/>
            </a:pPr>
            <a:r>
              <a:rPr lang="en-US" altLang="en-US" sz="3200" dirty="0"/>
              <a:t> Consider the </a:t>
            </a:r>
            <a:r>
              <a:rPr lang="en-US" altLang="en-US" sz="3200" b="1" i="1" dirty="0"/>
              <a:t>child’s perspective </a:t>
            </a:r>
          </a:p>
          <a:p>
            <a:pPr>
              <a:buClr>
                <a:srgbClr val="9EAD2B"/>
              </a:buClr>
              <a:buFont typeface="Wingdings" pitchFamily="2" charset="2"/>
              <a:buChar char="ü"/>
            </a:pPr>
            <a:r>
              <a:rPr lang="en-US" altLang="en-US" sz="3200" b="1" i="1" dirty="0"/>
              <a:t> </a:t>
            </a:r>
            <a:r>
              <a:rPr lang="en-US" altLang="en-US" sz="3200" dirty="0"/>
              <a:t>Identify </a:t>
            </a:r>
            <a:r>
              <a:rPr lang="en-US" altLang="en-US" sz="3200" b="1" i="1" dirty="0"/>
              <a:t>likes and dislikes</a:t>
            </a:r>
          </a:p>
          <a:p>
            <a:pPr>
              <a:buClr>
                <a:srgbClr val="9EAD2B"/>
              </a:buClr>
              <a:buFont typeface="Wingdings" pitchFamily="2" charset="2"/>
              <a:buChar char="ü"/>
            </a:pPr>
            <a:r>
              <a:rPr lang="en-US" altLang="en-US" sz="3200" b="1" i="1" dirty="0"/>
              <a:t> </a:t>
            </a:r>
            <a:r>
              <a:rPr lang="en-US" altLang="en-US" sz="3200" dirty="0"/>
              <a:t>Determine preferred </a:t>
            </a:r>
            <a:r>
              <a:rPr lang="en-US" altLang="en-US" sz="3200" b="1" i="1" dirty="0"/>
              <a:t>sensory learning channels</a:t>
            </a:r>
            <a:r>
              <a:rPr lang="en-US" altLang="en-US" sz="3200" dirty="0"/>
              <a:t> and </a:t>
            </a:r>
            <a:r>
              <a:rPr lang="en-US" altLang="en-US" sz="3200" b="1" i="1" dirty="0"/>
              <a:t>learning styles </a:t>
            </a:r>
          </a:p>
          <a:p>
            <a:pPr>
              <a:buClr>
                <a:srgbClr val="9EAD2B"/>
              </a:buClr>
              <a:buFont typeface="Wingdings" pitchFamily="2" charset="2"/>
              <a:buChar char="ü"/>
            </a:pPr>
            <a:r>
              <a:rPr lang="en-US" altLang="en-US" sz="3200" dirty="0"/>
              <a:t> Identify </a:t>
            </a:r>
            <a:r>
              <a:rPr lang="en-US" altLang="en-US" sz="3200" b="1" i="1" dirty="0"/>
              <a:t>learning opportunities </a:t>
            </a:r>
          </a:p>
          <a:p>
            <a:pPr>
              <a:buClr>
                <a:srgbClr val="9EAD2B"/>
              </a:buClr>
              <a:buFont typeface="Wingdings" pitchFamily="2" charset="2"/>
              <a:buChar char="ü"/>
            </a:pPr>
            <a:r>
              <a:rPr lang="en-US" altLang="en-US" sz="3200" dirty="0"/>
              <a:t> Create </a:t>
            </a:r>
            <a:r>
              <a:rPr lang="en-US" altLang="en-US" sz="3200" b="1" i="1" dirty="0"/>
              <a:t>routines </a:t>
            </a:r>
            <a:r>
              <a:rPr lang="en-US" altLang="en-US" sz="3200" dirty="0"/>
              <a:t>within activities </a:t>
            </a:r>
          </a:p>
          <a:p>
            <a:pPr>
              <a:buClr>
                <a:srgbClr val="9EAD2B"/>
              </a:buClr>
              <a:buFont typeface="Wingdings" pitchFamily="2" charset="2"/>
              <a:buChar char="ü"/>
            </a:pPr>
            <a:r>
              <a:rPr lang="en-US" altLang="en-US" sz="3200" b="1" i="1" dirty="0"/>
              <a:t> </a:t>
            </a:r>
            <a:r>
              <a:rPr lang="en-US" altLang="en-US" sz="3200" dirty="0"/>
              <a:t>Use </a:t>
            </a:r>
            <a:r>
              <a:rPr lang="en-US" altLang="en-US" sz="3200" b="1" i="1" dirty="0"/>
              <a:t>age appropriate </a:t>
            </a:r>
            <a:r>
              <a:rPr lang="en-US" altLang="en-US" sz="3200" dirty="0"/>
              <a:t>activities and materials </a:t>
            </a:r>
            <a:r>
              <a:rPr lang="en-US" altLang="en-US" sz="3200" b="1" i="1" dirty="0"/>
              <a:t> </a:t>
            </a:r>
            <a:endParaRPr lang="en-US" altLang="en-US" sz="3200" dirty="0"/>
          </a:p>
        </p:txBody>
      </p:sp>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9"/>
            <a:ext cx="8229600" cy="804862"/>
          </a:xfrm>
        </p:spPr>
        <p:txBody>
          <a:bodyPr/>
          <a:lstStyle/>
          <a:p>
            <a:r>
              <a:rPr lang="en-US" dirty="0"/>
              <a:t>Observations</a:t>
            </a:r>
          </a:p>
        </p:txBody>
      </p:sp>
      <p:grpSp>
        <p:nvGrpSpPr>
          <p:cNvPr id="8" name="Group 7" descr="Observation Signs, Symptoms &amp; Risk Factors. Document: https://www.indbservices.org/images/Handouts/0203.WSDS.pdf#page=3"/>
          <p:cNvGrpSpPr/>
          <p:nvPr/>
        </p:nvGrpSpPr>
        <p:grpSpPr>
          <a:xfrm>
            <a:off x="304800" y="152400"/>
            <a:ext cx="8454231" cy="5841262"/>
            <a:chOff x="304800" y="152400"/>
            <a:chExt cx="8454231" cy="5841262"/>
          </a:xfrm>
        </p:grpSpPr>
        <p:pic>
          <p:nvPicPr>
            <p:cNvPr id="16386" name="Picture 3" descr="p3.PNG" title="Observations: Signs, Symptoms and Risk Facto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781800" cy="335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p6.PNG" title="Observations: Signs, Symptoms, and Risk Facto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1800"/>
              <a:ext cx="7387431" cy="302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5"/>
          <p:cNvSpPr>
            <a:spLocks noGrp="1"/>
          </p:cNvSpPr>
          <p:nvPr>
            <p:ph sz="quarter" idx="13"/>
          </p:nvPr>
        </p:nvSpPr>
        <p:spPr>
          <a:xfrm>
            <a:off x="457200" y="5993662"/>
            <a:ext cx="8686800" cy="399288"/>
          </a:xfrm>
        </p:spPr>
        <p:txBody>
          <a:bodyPr/>
          <a:lstStyle/>
          <a:p>
            <a:pPr marL="0" indent="0" algn="ctr">
              <a:buNone/>
            </a:pPr>
            <a:r>
              <a:rPr lang="en-US" sz="1600" dirty="0"/>
              <a:t>https://www.indbservices.org/images/Handouts/0203.WSDS.pdf#page=3</a:t>
            </a:r>
          </a:p>
        </p:txBody>
      </p:sp>
      <p:sp>
        <p:nvSpPr>
          <p:cNvPr id="3" name="Slide Number Placeholder 2"/>
          <p:cNvSpPr>
            <a:spLocks noGrp="1"/>
          </p:cNvSpPr>
          <p:nvPr>
            <p:ph type="sldNum" sz="quarter" idx="17"/>
          </p:nvPr>
        </p:nvSpPr>
        <p:spPr/>
        <p:txBody>
          <a:bodyPr/>
          <a:lstStyle/>
          <a:p>
            <a:pPr>
              <a:defRPr/>
            </a:pPr>
            <a:fld id="{BB75C00B-FCCF-4F9A-9DC0-C6447602EA69}"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0" y="0"/>
            <a:ext cx="9144000" cy="1066800"/>
          </a:xfrm>
        </p:spPr>
        <p:txBody>
          <a:bodyPr/>
          <a:lstStyle/>
          <a:p>
            <a:pPr eaLnBrk="1" hangingPunct="1"/>
            <a:r>
              <a:rPr lang="en-US" altLang="en-US" sz="4000" b="1" dirty="0">
                <a:solidFill>
                  <a:schemeClr val="bg1"/>
                </a:solidFill>
              </a:rPr>
              <a:t>Preferences and Interests  </a:t>
            </a:r>
          </a:p>
        </p:txBody>
      </p:sp>
      <p:pic>
        <p:nvPicPr>
          <p:cNvPr id="90115" name="Picture 4" descr="A tool developed by Washington Sensory Disabilities Services to assist teams in identifying a child's likes and dislikes in a variety of categories. Document can be found here: http://www.wsdsonline.org/wp-content/uploads/2012/05/WebLikesDislikes1006.do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9875" t="20401" r="19415" b="5025"/>
          <a:stretch>
            <a:fillRect/>
          </a:stretch>
        </p:blipFill>
        <p:spPr bwMode="auto">
          <a:xfrm>
            <a:off x="838200" y="1066800"/>
            <a:ext cx="7315200" cy="5257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3C06187-071C-4FC9-ABF0-FA4E5F99E804}"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91140" name="Title 5"/>
          <p:cNvSpPr>
            <a:spLocks noGrp="1"/>
          </p:cNvSpPr>
          <p:nvPr>
            <p:ph type="title"/>
          </p:nvPr>
        </p:nvSpPr>
        <p:spPr>
          <a:xfrm>
            <a:off x="457200" y="152400"/>
            <a:ext cx="8229600" cy="685800"/>
          </a:xfrm>
        </p:spPr>
        <p:txBody>
          <a:bodyPr/>
          <a:lstStyle/>
          <a:p>
            <a:r>
              <a:rPr lang="en-US" altLang="en-US" sz="4000" b="1" dirty="0">
                <a:solidFill>
                  <a:schemeClr val="bg1"/>
                </a:solidFill>
              </a:rPr>
              <a:t>Identify Use of Sensory Channels </a:t>
            </a:r>
          </a:p>
        </p:txBody>
      </p:sp>
      <p:grpSp>
        <p:nvGrpSpPr>
          <p:cNvPr id="3" name="Group 2" descr="A tool developed by Washington Sensory Disabilities Services to assist teams in noting sensory channels. Document can be found here: http://www.wsdsonline.org/wp-content/uploads/2016/09/Sens-Channel-FINAL-blank.pdf"/>
          <p:cNvGrpSpPr/>
          <p:nvPr/>
        </p:nvGrpSpPr>
        <p:grpSpPr>
          <a:xfrm>
            <a:off x="609600" y="990600"/>
            <a:ext cx="8001000" cy="5672138"/>
            <a:chOff x="609600" y="990600"/>
            <a:chExt cx="8001000" cy="5672138"/>
          </a:xfrm>
        </p:grpSpPr>
        <p:pic>
          <p:nvPicPr>
            <p:cNvPr id="91138" name="Picture 3" descr="A tool developed by Washington Sensory Disabilities Services to assist teams in noting sensory channels. Document can be found here: http://www.wsdsonline.org/wp-content/uploads/2016/09/Sens-Channel-FINAL-blank.pdf">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0010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4" descr="A tool developed by Washington Sensory Disabilities Services to assist teams in noting sensory channels. Document can be found here: http://www.wsdsonline.org/wp-content/uploads/2016/09/Sens-Channel-FINAL-blank.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059363"/>
              <a:ext cx="8001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A25B6AE9-E419-45EA-BB11-C11AE926AAC8}"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92163" name="Title 2"/>
          <p:cNvSpPr>
            <a:spLocks noGrp="1"/>
          </p:cNvSpPr>
          <p:nvPr>
            <p:ph type="title"/>
          </p:nvPr>
        </p:nvSpPr>
        <p:spPr>
          <a:xfrm>
            <a:off x="457200" y="152400"/>
            <a:ext cx="8229600" cy="762000"/>
          </a:xfrm>
        </p:spPr>
        <p:txBody>
          <a:bodyPr/>
          <a:lstStyle/>
          <a:p>
            <a:r>
              <a:rPr lang="en-US" altLang="en-US" sz="4000" b="1" dirty="0">
                <a:solidFill>
                  <a:schemeClr val="bg1"/>
                </a:solidFill>
              </a:rPr>
              <a:t>Identify Learning Opportunities </a:t>
            </a:r>
          </a:p>
        </p:txBody>
      </p:sp>
      <p:pic>
        <p:nvPicPr>
          <p:cNvPr id="92162" name="Picture 2" descr="A diagram showing three circles - Home, Community, School. Each have six blank circles for adding text stemming from the center circle. Document can be found here: https://www.indbservices.org/images/Handouts/Places_MapBlank.pdf">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0600"/>
            <a:ext cx="7545388" cy="5554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25B6AE9-E419-45EA-BB11-C11AE926AAC8}"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 Routine</a:t>
            </a:r>
          </a:p>
        </p:txBody>
      </p:sp>
      <p:pic>
        <p:nvPicPr>
          <p:cNvPr id="93186" name="Picture 5" descr="Planning tool that takes an activity identified in the Places Map (or another team process) and provides space for listing steps involved in Initiation, Preparation, Core, and Termination. Document can be found here: http://cb4cb5aa6990be188aff-8017fda59b77ece717432423a4f3bbdf.r43.cf1.rackcdn.com/EI-Framework/Planning-a-Routine_A.do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4233" t="20181" r="32130" b="22635"/>
          <a:stretch>
            <a:fillRect/>
          </a:stretch>
        </p:blipFill>
        <p:spPr bwMode="auto">
          <a:xfrm>
            <a:off x="1752600" y="152400"/>
            <a:ext cx="5410200" cy="6524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63C06187-071C-4FC9-ABF0-FA4E5F99E804}"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noChangeArrowheads="1"/>
          </p:cNvSpPr>
          <p:nvPr>
            <p:ph type="title"/>
          </p:nvPr>
        </p:nvSpPr>
        <p:spPr/>
        <p:txBody>
          <a:bodyPr/>
          <a:lstStyle/>
          <a:p>
            <a:r>
              <a:rPr lang="en-US" altLang="en-US" dirty="0">
                <a:solidFill>
                  <a:schemeClr val="tx1"/>
                </a:solidFill>
              </a:rPr>
              <a:t>REFERENCES ( 1 of 2)</a:t>
            </a:r>
          </a:p>
        </p:txBody>
      </p:sp>
      <p:sp>
        <p:nvSpPr>
          <p:cNvPr id="3" name="Content Placeholder 2"/>
          <p:cNvSpPr>
            <a:spLocks noGrp="1"/>
          </p:cNvSpPr>
          <p:nvPr>
            <p:ph sz="quarter" idx="13"/>
          </p:nvPr>
        </p:nvSpPr>
        <p:spPr>
          <a:xfrm>
            <a:off x="1447800" y="1524000"/>
            <a:ext cx="7315200" cy="4602480"/>
          </a:xfrm>
        </p:spPr>
        <p:txBody>
          <a:bodyPr/>
          <a:lstStyle/>
          <a:p>
            <a:pPr marL="0" indent="0">
              <a:spcBef>
                <a:spcPct val="50000"/>
              </a:spcBef>
              <a:buNone/>
            </a:pPr>
            <a:r>
              <a:rPr lang="en-US" altLang="en-US" sz="1800" dirty="0">
                <a:latin typeface="Arial" pitchFamily="34" charset="0"/>
                <a:cs typeface="Arial" pitchFamily="34" charset="0"/>
              </a:rPr>
              <a:t>Chen, D. (Ed.). (2014). </a:t>
            </a:r>
            <a:r>
              <a:rPr lang="en-US" altLang="en-US" sz="1800" i="1" dirty="0">
                <a:latin typeface="Arial" pitchFamily="34" charset="0"/>
                <a:cs typeface="Arial" pitchFamily="34" charset="0"/>
              </a:rPr>
              <a:t>Essential Elements in Early Intervention: Visual Impairment and Multiple Disabilities</a:t>
            </a:r>
            <a:r>
              <a:rPr lang="en-US" altLang="en-US" sz="1800" dirty="0">
                <a:latin typeface="Arial" pitchFamily="34" charset="0"/>
                <a:cs typeface="Arial" pitchFamily="34" charset="0"/>
              </a:rPr>
              <a:t>. New York, NY: AFB Press. </a:t>
            </a:r>
          </a:p>
          <a:p>
            <a:pPr marL="0" indent="0">
              <a:spcBef>
                <a:spcPct val="50000"/>
              </a:spcBef>
              <a:buNone/>
            </a:pPr>
            <a:r>
              <a:rPr lang="en-US" altLang="en-US" sz="1800" dirty="0">
                <a:latin typeface="Arial" pitchFamily="34" charset="0"/>
                <a:cs typeface="Arial" pitchFamily="34" charset="0"/>
              </a:rPr>
              <a:t>Chen, D. with Klein, M.D., Holloway, E., </a:t>
            </a:r>
            <a:r>
              <a:rPr lang="en-US" altLang="en-US" sz="1800" dirty="0" err="1">
                <a:latin typeface="Arial" pitchFamily="34" charset="0"/>
                <a:cs typeface="Arial" pitchFamily="34" charset="0"/>
              </a:rPr>
              <a:t>Myck</a:t>
            </a:r>
            <a:r>
              <a:rPr lang="en-US" altLang="en-US" sz="1800" dirty="0">
                <a:latin typeface="Arial" pitchFamily="34" charset="0"/>
                <a:cs typeface="Arial" pitchFamily="34" charset="0"/>
              </a:rPr>
              <a:t>-Wayne, J., </a:t>
            </a:r>
            <a:r>
              <a:rPr lang="en-US" altLang="en-US" sz="1800" dirty="0" err="1">
                <a:latin typeface="Arial" pitchFamily="34" charset="0"/>
                <a:cs typeface="Arial" pitchFamily="34" charset="0"/>
              </a:rPr>
              <a:t>Saledo</a:t>
            </a:r>
            <a:r>
              <a:rPr lang="en-US" altLang="en-US" sz="1800" dirty="0">
                <a:latin typeface="Arial" pitchFamily="34" charset="0"/>
                <a:cs typeface="Arial" pitchFamily="34" charset="0"/>
              </a:rPr>
              <a:t>, P., Snell, R. (2008). </a:t>
            </a:r>
            <a:r>
              <a:rPr lang="en-US" altLang="en-US" sz="1800" i="1" dirty="0">
                <a:latin typeface="Arial" pitchFamily="34" charset="0"/>
                <a:cs typeface="Arial" pitchFamily="34" charset="0"/>
              </a:rPr>
              <a:t>Early Intervention in Action: Working Across Disciplines to Support Infants with Multiple Disabilities and Their Families</a:t>
            </a:r>
            <a:r>
              <a:rPr lang="en-US" altLang="en-US" sz="1800" dirty="0">
                <a:latin typeface="Arial" pitchFamily="34" charset="0"/>
                <a:cs typeface="Arial" pitchFamily="34" charset="0"/>
              </a:rPr>
              <a:t>. Brookes Publishing Company. Baltimore, MD. </a:t>
            </a:r>
            <a:endParaRPr kumimoji="1" lang="en-US" altLang="en-US" sz="1800" dirty="0">
              <a:latin typeface="Tahoma" pitchFamily="34" charset="0"/>
            </a:endParaRPr>
          </a:p>
          <a:p>
            <a:pPr marL="0" indent="0">
              <a:spcBef>
                <a:spcPct val="50000"/>
              </a:spcBef>
              <a:buNone/>
            </a:pPr>
            <a:r>
              <a:rPr kumimoji="1" lang="en-US" altLang="en-US" sz="1800" dirty="0">
                <a:latin typeface="Tahoma" pitchFamily="34" charset="0"/>
              </a:rPr>
              <a:t>Dunst, C.J. &amp; </a:t>
            </a:r>
            <a:r>
              <a:rPr kumimoji="1" lang="en-US" altLang="en-US" sz="1800" dirty="0" err="1">
                <a:latin typeface="Tahoma" pitchFamily="34" charset="0"/>
              </a:rPr>
              <a:t>Bruder</a:t>
            </a:r>
            <a:r>
              <a:rPr kumimoji="1" lang="en-US" altLang="en-US" sz="1800" dirty="0">
                <a:latin typeface="Tahoma" pitchFamily="34" charset="0"/>
              </a:rPr>
              <a:t>, M.B. (1999). Increasing children’s learning opportunities in the context of family and community life. </a:t>
            </a:r>
            <a:r>
              <a:rPr kumimoji="1" lang="en-US" altLang="en-US" sz="1800" i="1" dirty="0">
                <a:latin typeface="Tahoma" pitchFamily="34" charset="0"/>
              </a:rPr>
              <a:t>Children’s Learning Opportunities Report</a:t>
            </a:r>
            <a:r>
              <a:rPr kumimoji="1" lang="en-US" altLang="en-US" sz="1800" dirty="0">
                <a:latin typeface="Tahoma" pitchFamily="34" charset="0"/>
              </a:rPr>
              <a:t>. Vol. 1, No. 1. </a:t>
            </a:r>
            <a:r>
              <a:rPr kumimoji="1" lang="en-US" altLang="en-US" sz="1800" dirty="0">
                <a:latin typeface="Tahoma" pitchFamily="34" charset="0"/>
                <a:hlinkClick r:id="rId3" tooltip="Pucket Institute Website"/>
              </a:rPr>
              <a:t>http://www.puckett.org</a:t>
            </a:r>
            <a:endParaRPr kumimoji="1" lang="en-US" altLang="en-US" sz="1800" dirty="0">
              <a:latin typeface="Tahoma" pitchFamily="34" charset="0"/>
            </a:endParaRPr>
          </a:p>
          <a:p>
            <a:pPr marL="0" indent="0">
              <a:spcBef>
                <a:spcPct val="50000"/>
              </a:spcBef>
              <a:buNone/>
            </a:pPr>
            <a:r>
              <a:rPr kumimoji="1" lang="en-US" altLang="en-US" sz="1800" dirty="0">
                <a:latin typeface="Tahoma" pitchFamily="34" charset="0"/>
              </a:rPr>
              <a:t>Dunst, C.J. &amp; </a:t>
            </a:r>
            <a:r>
              <a:rPr kumimoji="1" lang="en-US" altLang="en-US" sz="1800" dirty="0" err="1">
                <a:latin typeface="Tahoma" pitchFamily="34" charset="0"/>
              </a:rPr>
              <a:t>Bruder</a:t>
            </a:r>
            <a:r>
              <a:rPr kumimoji="1" lang="en-US" altLang="en-US" sz="1800" dirty="0">
                <a:latin typeface="Tahoma" pitchFamily="34" charset="0"/>
              </a:rPr>
              <a:t>, M.B. (1999) Family and community activity settings, natural learning environments and children’s learning opportunities. </a:t>
            </a:r>
            <a:r>
              <a:rPr kumimoji="1" lang="en-US" altLang="en-US" sz="1800" i="1" dirty="0">
                <a:latin typeface="Tahoma" pitchFamily="34" charset="0"/>
              </a:rPr>
              <a:t>Children’s Learning Opportunities Report</a:t>
            </a:r>
            <a:r>
              <a:rPr kumimoji="1" lang="en-US" altLang="en-US" sz="1800" dirty="0">
                <a:latin typeface="Tahoma" pitchFamily="34" charset="0"/>
              </a:rPr>
              <a:t>. Vol. 1, No. 2. </a:t>
            </a:r>
            <a:r>
              <a:rPr kumimoji="1" lang="en-US" altLang="en-US" sz="1800" dirty="0">
                <a:latin typeface="Tahoma" pitchFamily="34" charset="0"/>
                <a:hlinkClick r:id="rId3" tooltip="Pucket Institute Website"/>
              </a:rPr>
              <a:t>http://www.puckett.org</a:t>
            </a:r>
            <a:endParaRPr kumimoji="1" lang="en-US" altLang="en-US" sz="1800" dirty="0">
              <a:latin typeface="Tahoma" pitchFamily="34" charset="0"/>
            </a:endParaRPr>
          </a:p>
          <a:p>
            <a:pPr marL="0" indent="0">
              <a:spcBef>
                <a:spcPct val="50000"/>
              </a:spcBef>
              <a:buNone/>
            </a:pPr>
            <a:r>
              <a:rPr kumimoji="1" lang="en-US" altLang="en-US" sz="1800" dirty="0">
                <a:latin typeface="Tahoma" pitchFamily="34" charset="0"/>
              </a:rPr>
              <a:t>Dunst, C.J., Hamby, D., </a:t>
            </a:r>
            <a:r>
              <a:rPr kumimoji="1" lang="en-US" altLang="en-US" sz="1800" dirty="0" err="1">
                <a:latin typeface="Tahoma" pitchFamily="34" charset="0"/>
              </a:rPr>
              <a:t>Trivette</a:t>
            </a:r>
            <a:r>
              <a:rPr kumimoji="1" lang="en-US" altLang="en-US" sz="1800" dirty="0">
                <a:latin typeface="Tahoma" pitchFamily="34" charset="0"/>
              </a:rPr>
              <a:t>, C., </a:t>
            </a:r>
            <a:r>
              <a:rPr kumimoji="1" lang="en-US" altLang="en-US" sz="1800" dirty="0" err="1">
                <a:latin typeface="Tahoma" pitchFamily="34" charset="0"/>
              </a:rPr>
              <a:t>Raab</a:t>
            </a:r>
            <a:r>
              <a:rPr kumimoji="1" lang="en-US" altLang="en-US" sz="1800" dirty="0">
                <a:latin typeface="Tahoma" pitchFamily="34" charset="0"/>
              </a:rPr>
              <a:t>, M. &amp; </a:t>
            </a:r>
            <a:r>
              <a:rPr kumimoji="1" lang="en-US" altLang="en-US" sz="1800" dirty="0" err="1">
                <a:latin typeface="Tahoma" pitchFamily="34" charset="0"/>
              </a:rPr>
              <a:t>Bruder</a:t>
            </a:r>
            <a:r>
              <a:rPr kumimoji="1" lang="en-US" altLang="en-US" sz="1800" dirty="0">
                <a:latin typeface="Tahoma" pitchFamily="34" charset="0"/>
              </a:rPr>
              <a:t>, M.B. (2000), Everyday family and community life and children’s naturally occurring learning opportunities. </a:t>
            </a:r>
            <a:r>
              <a:rPr kumimoji="1" lang="en-US" altLang="en-US" sz="1800" i="1" dirty="0">
                <a:latin typeface="Tahoma" pitchFamily="34" charset="0"/>
              </a:rPr>
              <a:t>Journal of Early Intervention</a:t>
            </a:r>
            <a:r>
              <a:rPr kumimoji="1" lang="en-US" altLang="en-US" sz="1800" dirty="0">
                <a:latin typeface="Tahoma" pitchFamily="34" charset="0"/>
              </a:rPr>
              <a:t>, 23(3), 151-164.</a:t>
            </a:r>
          </a:p>
        </p:txBody>
      </p:sp>
      <p:sp>
        <p:nvSpPr>
          <p:cNvPr id="2" name="Slide Number Placeholder 1"/>
          <p:cNvSpPr>
            <a:spLocks noGrp="1"/>
          </p:cNvSpPr>
          <p:nvPr>
            <p:ph type="sldNum" sz="quarter" idx="17"/>
          </p:nvPr>
        </p:nvSpPr>
        <p:spPr/>
        <p:txBody>
          <a:bodyPr/>
          <a:lstStyle/>
          <a:p>
            <a:pPr>
              <a:defRPr/>
            </a:pPr>
            <a:fld id="{BB75C00B-FCCF-4F9A-9DC0-C6447602EA69}"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tx1"/>
                </a:solidFill>
              </a:rPr>
              <a:t>REFERENCES (2 of 2) </a:t>
            </a:r>
            <a:endParaRPr lang="en-US" dirty="0"/>
          </a:p>
        </p:txBody>
      </p:sp>
      <p:sp>
        <p:nvSpPr>
          <p:cNvPr id="3" name="Content Placeholder 2"/>
          <p:cNvSpPr>
            <a:spLocks noGrp="1"/>
          </p:cNvSpPr>
          <p:nvPr>
            <p:ph idx="1"/>
          </p:nvPr>
        </p:nvSpPr>
        <p:spPr>
          <a:xfrm>
            <a:off x="1524000" y="1447800"/>
            <a:ext cx="7086600" cy="5029200"/>
          </a:xfrm>
        </p:spPr>
        <p:txBody>
          <a:bodyPr/>
          <a:lstStyle/>
          <a:p>
            <a:pPr marL="0" indent="0">
              <a:spcBef>
                <a:spcPct val="50000"/>
              </a:spcBef>
              <a:buNone/>
            </a:pPr>
            <a:r>
              <a:rPr lang="en-US" altLang="en-US" sz="1800" dirty="0">
                <a:latin typeface="Arial" pitchFamily="34" charset="0"/>
                <a:cs typeface="Arial" pitchFamily="34" charset="0"/>
              </a:rPr>
              <a:t>Gleason, D. (2005). </a:t>
            </a:r>
            <a:r>
              <a:rPr lang="en-US" altLang="en-US" sz="1800" i="1" dirty="0">
                <a:latin typeface="Arial" pitchFamily="34" charset="0"/>
                <a:cs typeface="Arial" pitchFamily="34" charset="0"/>
              </a:rPr>
              <a:t>Sensory Functioning Assessment and Intervention Strategies: Children with Visual Impairment and Multiple Disabilities</a:t>
            </a:r>
            <a:r>
              <a:rPr lang="en-US" altLang="en-US" sz="1800" dirty="0">
                <a:latin typeface="Arial" pitchFamily="34" charset="0"/>
                <a:cs typeface="Arial" pitchFamily="34" charset="0"/>
              </a:rPr>
              <a:t>; Perkins School for the Blind- Hilton/Perkins Program.</a:t>
            </a:r>
          </a:p>
          <a:p>
            <a:pPr marL="0" indent="0">
              <a:spcBef>
                <a:spcPct val="50000"/>
              </a:spcBef>
              <a:buNone/>
            </a:pPr>
            <a:r>
              <a:rPr lang="en-US" altLang="en-US" sz="1800" dirty="0" err="1">
                <a:latin typeface="Arial" pitchFamily="34" charset="0"/>
                <a:cs typeface="Arial" pitchFamily="34" charset="0"/>
              </a:rPr>
              <a:t>McWilliam</a:t>
            </a:r>
            <a:r>
              <a:rPr lang="en-US" altLang="en-US" sz="1800" dirty="0">
                <a:latin typeface="Arial" pitchFamily="34" charset="0"/>
                <a:cs typeface="Arial" pitchFamily="34" charset="0"/>
              </a:rPr>
              <a:t>, R. A. (2010). </a:t>
            </a:r>
            <a:r>
              <a:rPr lang="en-US" altLang="en-US" sz="1800" i="1" dirty="0">
                <a:latin typeface="Arial" pitchFamily="34" charset="0"/>
                <a:cs typeface="Arial" pitchFamily="34" charset="0"/>
              </a:rPr>
              <a:t>Routines-Based Early Intervention: Supporting Young Children and Their Families</a:t>
            </a:r>
            <a:r>
              <a:rPr lang="en-US" altLang="en-US" sz="1800" dirty="0">
                <a:latin typeface="Arial" pitchFamily="34" charset="0"/>
                <a:cs typeface="Arial" pitchFamily="34" charset="0"/>
              </a:rPr>
              <a:t>. Baltimore, MD: Paul H. Brooks Publishing Co. </a:t>
            </a:r>
          </a:p>
          <a:p>
            <a:pPr marL="0" indent="0">
              <a:spcBef>
                <a:spcPct val="50000"/>
              </a:spcBef>
              <a:buNone/>
            </a:pPr>
            <a:r>
              <a:rPr lang="en-US" altLang="en-US" sz="1800" dirty="0">
                <a:latin typeface="Arial" pitchFamily="34" charset="0"/>
                <a:cs typeface="Arial" pitchFamily="34" charset="0"/>
              </a:rPr>
              <a:t>Miles, B. &amp; </a:t>
            </a:r>
            <a:r>
              <a:rPr lang="en-US" altLang="en-US" sz="1800" dirty="0" err="1">
                <a:latin typeface="Arial" pitchFamily="34" charset="0"/>
                <a:cs typeface="Arial" pitchFamily="34" charset="0"/>
              </a:rPr>
              <a:t>Riggio</a:t>
            </a:r>
            <a:r>
              <a:rPr lang="en-US" altLang="en-US" sz="1800" dirty="0">
                <a:latin typeface="Arial" pitchFamily="34" charset="0"/>
                <a:cs typeface="Arial" pitchFamily="34" charset="0"/>
              </a:rPr>
              <a:t>, M. (Ed.) (1999). </a:t>
            </a:r>
            <a:r>
              <a:rPr lang="en-US" altLang="en-US" sz="1800" i="1" dirty="0">
                <a:latin typeface="Arial" pitchFamily="34" charset="0"/>
                <a:cs typeface="Arial" pitchFamily="34" charset="0"/>
              </a:rPr>
              <a:t>Remarkable Conversations: Guide to Developing Meaningful Communication with Children and Young Adults Who are Deafblind. </a:t>
            </a:r>
            <a:r>
              <a:rPr lang="en-US" altLang="en-US" sz="1800" dirty="0">
                <a:latin typeface="Arial" pitchFamily="34" charset="0"/>
                <a:cs typeface="Arial" pitchFamily="34" charset="0"/>
              </a:rPr>
              <a:t>Perkins School for the Blind. </a:t>
            </a:r>
          </a:p>
          <a:p>
            <a:pPr marL="0" indent="0">
              <a:spcBef>
                <a:spcPct val="50000"/>
              </a:spcBef>
              <a:buNone/>
            </a:pPr>
            <a:r>
              <a:rPr kumimoji="1" lang="en-US" altLang="en-US" sz="1800" dirty="0">
                <a:latin typeface="Tahoma" pitchFamily="34" charset="0"/>
              </a:rPr>
              <a:t>Rush, D.D., Shelden, M.L., &amp; </a:t>
            </a:r>
            <a:r>
              <a:rPr kumimoji="1" lang="en-US" altLang="en-US" sz="1800" dirty="0" err="1">
                <a:latin typeface="Tahoma" pitchFamily="34" charset="0"/>
              </a:rPr>
              <a:t>Hanft</a:t>
            </a:r>
            <a:r>
              <a:rPr kumimoji="1" lang="en-US" altLang="en-US" sz="1800" dirty="0">
                <a:latin typeface="Tahoma" pitchFamily="34" charset="0"/>
              </a:rPr>
              <a:t>, B.E. (2003). Coaching families and colleagues: A process for collaboration in natural settings. Infants and Young Children, 16(1), 33-47. </a:t>
            </a:r>
          </a:p>
          <a:p>
            <a:pPr marL="0" indent="0">
              <a:spcBef>
                <a:spcPct val="50000"/>
              </a:spcBef>
              <a:buNone/>
            </a:pPr>
            <a:r>
              <a:rPr kumimoji="1" lang="en-US" altLang="en-US" sz="1800" dirty="0">
                <a:latin typeface="Tahoma" pitchFamily="34" charset="0"/>
              </a:rPr>
              <a:t>Rush, D.D. &amp; Shelden, M.L. (2005). Implementing evidence-based practices in early childhood intervention: Coaching in early childhood. Training materials, Sept. 12-14, 2005, Topeka, KS.</a:t>
            </a:r>
            <a:r>
              <a:rPr kumimoji="1" lang="en-US" altLang="en-US" sz="1800" dirty="0">
                <a:latin typeface="Calibri" pitchFamily="34" charset="0"/>
              </a:rPr>
              <a:t> </a:t>
            </a: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BB75C00B-FCCF-4F9A-9DC0-C6447602EA69}" type="slidenum">
              <a:rPr lang="en-US" smtClean="0"/>
              <a:pPr>
                <a:defRPr/>
              </a:pPr>
              <a:t>85</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Developmental Checklist</a:t>
            </a:r>
          </a:p>
        </p:txBody>
      </p:sp>
      <p:grpSp>
        <p:nvGrpSpPr>
          <p:cNvPr id="4" name="Group 3" descr="Functional Vision Developmental Screening Checklist and Hearing Observations. From pages 4-6 in this document: https://www.indbservices.org/images/Handouts/0203.WSDS.pdf#page=4"/>
          <p:cNvGrpSpPr/>
          <p:nvPr/>
        </p:nvGrpSpPr>
        <p:grpSpPr>
          <a:xfrm>
            <a:off x="457200" y="0"/>
            <a:ext cx="8229600" cy="6019800"/>
            <a:chOff x="228600" y="0"/>
            <a:chExt cx="8610600" cy="6858000"/>
          </a:xfrm>
        </p:grpSpPr>
        <p:pic>
          <p:nvPicPr>
            <p:cNvPr id="17410" name="Picture 1" descr="p4.PNG" title="Developmental Screening Checklist: Vision">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0010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p6a.PNG" title="Developmental Skills: Hearing">
              <a:hlinkClick r:id="rId2"/>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ontent Placeholder 4"/>
          <p:cNvSpPr>
            <a:spLocks noGrp="1"/>
          </p:cNvSpPr>
          <p:nvPr>
            <p:ph idx="1"/>
          </p:nvPr>
        </p:nvSpPr>
        <p:spPr>
          <a:xfrm>
            <a:off x="304800" y="6019801"/>
            <a:ext cx="8382000" cy="457200"/>
          </a:xfrm>
        </p:spPr>
        <p:txBody>
          <a:bodyPr/>
          <a:lstStyle/>
          <a:p>
            <a:pPr marL="0" indent="0" algn="ctr">
              <a:buNone/>
            </a:pPr>
            <a:r>
              <a:rPr lang="en-US" sz="1600" dirty="0"/>
              <a:t>https://www.indbservices.org/images/Handouts/0203.WSDS.pdf#page=4</a:t>
            </a:r>
          </a:p>
        </p:txBody>
      </p:sp>
      <p:sp>
        <p:nvSpPr>
          <p:cNvPr id="3" name="Slide Number Placeholder 2"/>
          <p:cNvSpPr>
            <a:spLocks noGrp="1"/>
          </p:cNvSpPr>
          <p:nvPr>
            <p:ph type="sldNum" sz="quarter" idx="12"/>
          </p:nvPr>
        </p:nvSpPr>
        <p:spPr/>
        <p:txBody>
          <a:bodyPr/>
          <a:lstStyle/>
          <a:p>
            <a:pPr>
              <a:defRPr/>
            </a:pPr>
            <a:fld id="{BB75C00B-FCCF-4F9A-9DC0-C6447602EA69}" type="slidenum">
              <a:rPr lang="en-US" smtClean="0"/>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Indiana Deaf-Blind Services: Indiana State University&amp;quot;&quot;/&gt;&lt;property id=&quot;20307&quot; value=&quot;401&quot;/&gt;&lt;/object&gt;&lt;object type=&quot;3&quot; unique_id=&quot;10004&quot;&gt;&lt;property id=&quot;20148&quot; value=&quot;5&quot;/&gt;&lt;property id=&quot;20300&quot; value=&quot;Slide 2 - &amp;quot;Outcomes &amp;quot;&quot;/&gt;&lt;property id=&quot;20307&quot; value=&quot;403&quot;/&gt;&lt;/object&gt;&lt;object type=&quot;3&quot; unique_id=&quot;10005&quot;&gt;&lt;property id=&quot;20148&quot; value=&quot;5&quot;/&gt;&lt;property id=&quot;20300&quot; value=&quot;Slide 3 - &amp;quot;DEC Recommended Practices&amp;quot;&quot;/&gt;&lt;property id=&quot;20307&quot; value=&quot;404&quot;/&gt;&lt;/object&gt;&lt;object type=&quot;3&quot; unique_id=&quot;10006&quot;&gt;&lt;property id=&quot;20148&quot; value=&quot;5&quot;/&gt;&lt;property id=&quot;20300&quot; value=&quot;Slide 4 - &amp;quot;Overview of Deaf-Blindness &amp;quot;&quot;/&gt;&lt;property id=&quot;20307&quot; value=&quot;406&quot;/&gt;&lt;/object&gt;&lt;object type=&quot;3&quot; unique_id=&quot;10007&quot;&gt;&lt;property id=&quot;20148&quot; value=&quot;5&quot;/&gt;&lt;property id=&quot;20300&quot; value=&quot;Slide 5 - &amp;quot;   Talking about Deaf-Blindness &amp;quot;&quot;/&gt;&lt;property id=&quot;20307&quot; value=&quot;407&quot;/&gt;&lt;/object&gt;&lt;object type=&quot;3&quot; unique_id=&quot;10008&quot;&gt;&lt;property id=&quot;20148&quot; value=&quot;5&quot;/&gt;&lt;property id=&quot;20300&quot; value=&quot;Slide 6 - &amp;quot;Identifying Young Children with  Combined Vision and Hearing Loss &amp;quot;&quot;/&gt;&lt;property id=&quot;20307&quot; value=&quot;408&quot;/&gt;&lt;/object&gt;&lt;object type=&quot;3&quot; unique_id=&quot;10009&quot;&gt;&lt;property id=&quot;20148&quot; value=&quot;5&quot;/&gt;&lt;property id=&quot;20300&quot; value=&quot;Slide 7 - &amp;quot;Risk Factors for Combined Vision and hearing Loss&amp;quot;&quot;/&gt;&lt;property id=&quot;20307&quot; value=&quot;525&quot;/&gt;&lt;/object&gt;&lt;object type=&quot;3&quot; unique_id=&quot;10010&quot;&gt;&lt;property id=&quot;20148&quot; value=&quot;5&quot;/&gt;&lt;property id=&quot;20300&quot; value=&quot;Slide 8 - &amp;quot;Observations&amp;quot;&quot;/&gt;&lt;property id=&quot;20307&quot; value=&quot;529&quot;/&gt;&lt;/object&gt;&lt;object type=&quot;3&quot; unique_id=&quot;10011&quot;&gt;&lt;property id=&quot;20148&quot; value=&quot;5&quot;/&gt;&lt;property id=&quot;20300&quot; value=&quot;Slide 9 - &amp;quot;Developmental Checklist&amp;quot;&quot;/&gt;&lt;property id=&quot;20307&quot; value=&quot;530&quot;/&gt;&lt;/object&gt;&lt;object type=&quot;3&quot; unique_id=&quot;10012&quot;&gt;&lt;property id=&quot;20148&quot; value=&quot;5&quot;/&gt;&lt;property id=&quot;20300&quot; value=&quot;Slide 10 - &amp;quot;Vision and Hearing Professionals&amp;quot;&quot;/&gt;&lt;property id=&quot;20307&quot; value=&quot;528&quot;/&gt;&lt;/object&gt;&lt;object type=&quot;3&quot; unique_id=&quot;10013&quot;&gt;&lt;property id=&quot;20148&quot; value=&quot;5&quot;/&gt;&lt;property id=&quot;20300&quot; value=&quot;Slide 11 - &amp;quot;Identifying Young Children with  Combined Vision and Hearing Loss Continued &amp;quot;&quot;/&gt;&lt;property id=&quot;20307&quot; value=&quot;409&quot;/&gt;&lt;/object&gt;&lt;object type=&quot;3&quot; unique_id=&quot;10014&quot;&gt;&lt;property id=&quot;20148&quot; value=&quot;5&quot;/&gt;&lt;property id=&quot;20300&quot; value=&quot;Slide 12 - &amp;quot; Risk Factors&amp;quot;&quot;/&gt;&lt;property id=&quot;20307&quot; value=&quot;410&quot;/&gt;&lt;/object&gt;&lt;object type=&quot;3&quot; unique_id=&quot;10015&quot;&gt;&lt;property id=&quot;20148&quot; value=&quot;5&quot;/&gt;&lt;property id=&quot;20300&quot; value=&quot;Slide 13 - &amp;quot;Risk List for Infants and Toddlers&amp;quot;&quot;/&gt;&lt;property id=&quot;20307&quot; value=&quot;533&quot;/&gt;&lt;/object&gt;&lt;object type=&quot;3&quot; unique_id=&quot;10016&quot;&gt;&lt;property id=&quot;20148&quot; value=&quot;5&quot;/&gt;&lt;property id=&quot;20300&quot; value=&quot;Slide 14 - &amp;quot;Prenatal Conditions (1 of 2)&amp;quot;&quot;/&gt;&lt;property id=&quot;20307&quot; value=&quot;411&quot;/&gt;&lt;/object&gt;&lt;object type=&quot;3&quot; unique_id=&quot;10017&quot;&gt;&lt;property id=&quot;20148&quot; value=&quot;5&quot;/&gt;&lt;property id=&quot;20300&quot; value=&quot;Slide 15 - &amp;quot;Perinatal Conditions (2 of 2)&amp;quot;&quot;/&gt;&lt;property id=&quot;20307&quot; value=&quot;420&quot;/&gt;&lt;/object&gt;&lt;object type=&quot;3&quot; unique_id=&quot;10018&quot;&gt;&lt;property id=&quot;20148&quot; value=&quot;5&quot;/&gt;&lt;property id=&quot;20300&quot; value=&quot;Slide 16 - &amp;quot;  Prematurity&amp;quot;&quot;/&gt;&lt;property id=&quot;20307&quot; value=&quot;412&quot;/&gt;&lt;/object&gt;&lt;object type=&quot;3&quot; unique_id=&quot;10019&quot;&gt;&lt;property id=&quot;20148&quot; value=&quot;5&quot;/&gt;&lt;property id=&quot;20300&quot; value=&quot;Slide 17 - &amp;quot;Postnatal Conditions (1 of 2)&amp;quot;&quot;/&gt;&lt;property id=&quot;20307&quot; value=&quot;413&quot;/&gt;&lt;/object&gt;&lt;object type=&quot;3&quot; unique_id=&quot;10020&quot;&gt;&lt;property id=&quot;20148&quot; value=&quot;5&quot;/&gt;&lt;property id=&quot;20300&quot; value=&quot;Slide 18 - &amp;quot;Postnatal Conditions (2 of 2)&amp;quot;&quot;/&gt;&lt;property id=&quot;20307&quot; value=&quot;414&quot;/&gt;&lt;/object&gt;&lt;object type=&quot;3&quot; unique_id=&quot;10021&quot;&gt;&lt;property id=&quot;20148&quot; value=&quot;5&quot;/&gt;&lt;property id=&quot;20300&quot; value=&quot;Slide 19 - &amp;quot;Red Flag Terms&amp;quot;&quot;/&gt;&lt;property id=&quot;20307&quot; value=&quot;415&quot;/&gt;&lt;/object&gt;&lt;object type=&quot;3&quot; unique_id=&quot;10022&quot;&gt;&lt;property id=&quot;20148&quot; value=&quot;5&quot;/&gt;&lt;property id=&quot;20300&quot; value=&quot;Slide 20 - &amp;quot;Red Flag Comments (1 of 2)&amp;quot;&quot;/&gt;&lt;property id=&quot;20307&quot; value=&quot;416&quot;/&gt;&lt;/object&gt;&lt;object type=&quot;3&quot; unique_id=&quot;10023&quot;&gt;&lt;property id=&quot;20148&quot; value=&quot;5&quot;/&gt;&lt;property id=&quot;20300&quot; value=&quot;Slide 21 - &amp;quot;Red Flag Comments (2 of 2)&amp;quot;&quot;/&gt;&lt;property id=&quot;20307&quot; value=&quot;417&quot;/&gt;&lt;/object&gt;&lt;object type=&quot;3&quot; unique_id=&quot;10024&quot;&gt;&lt;property id=&quot;20148&quot; value=&quot;5&quot;/&gt;&lt;property id=&quot;20300&quot; value=&quot;Slide 22 - &amp;quot;Signs &amp;amp; Symptoms &amp;quot;&quot;/&gt;&lt;property id=&quot;20307&quot; value=&quot;418&quot;/&gt;&lt;/object&gt;&lt;object type=&quot;3&quot; unique_id=&quot;10025&quot;&gt;&lt;property id=&quot;20148&quot; value=&quot;5&quot;/&gt;&lt;property id=&quot;20300&quot; value=&quot;Slide 23 - &amp;quot;   Remember your A-B-Cs&amp;quot;&quot;/&gt;&lt;property id=&quot;20307&quot; value=&quot;419&quot;/&gt;&lt;/object&gt;&lt;object type=&quot;3&quot; unique_id=&quot;10026&quot;&gt;&lt;property id=&quot;20148&quot; value=&quot;5&quot;/&gt;&lt;property id=&quot;20300&quot; value=&quot;Slide 24 - &amp;quot;Implications of prematurity &amp;quot;&quot;/&gt;&lt;property id=&quot;20307&quot; value=&quot;421&quot;/&gt;&lt;/object&gt;&lt;object type=&quot;3&quot; unique_id=&quot;10027&quot;&gt;&lt;property id=&quot;20148&quot; value=&quot;5&quot;/&gt;&lt;property id=&quot;20300&quot; value=&quot;Slide 25 - &amp;quot;Born too Soon Article&amp;quot;&quot;/&gt;&lt;property id=&quot;20307&quot; value=&quot;422&quot;/&gt;&lt;/object&gt;&lt;object type=&quot;3&quot; unique_id=&quot;10028&quot;&gt;&lt;property id=&quot;20148&quot; value=&quot;5&quot;/&gt;&lt;property id=&quot;20300&quot; value=&quot;Slide 26 - &amp;quot;Prenatal sensory development &amp;quot;&quot;/&gt;&lt;property id=&quot;20307&quot; value=&quot;554&quot;/&gt;&lt;/object&gt;&lt;object type=&quot;3&quot; unique_id=&quot;10029&quot;&gt;&lt;property id=&quot;20148&quot; value=&quot;5&quot;/&gt;&lt;property id=&quot;20300&quot; value=&quot;Slide 27 - &amp;quot;Implications of prematurity: For Babies  &amp;quot;&quot;/&gt;&lt;property id=&quot;20307&quot; value=&quot;424&quot;/&gt;&lt;/object&gt;&lt;object type=&quot;3&quot; unique_id=&quot;10030&quot;&gt;&lt;property id=&quot;20148&quot; value=&quot;5&quot;/&gt;&lt;property id=&quot;20300&quot; value=&quot;Slide 28 - &amp;quot;Implications of Prematurity fact Sheet&amp;quot;&quot;/&gt;&lt;property id=&quot;20307&quot; value=&quot;527&quot;/&gt;&lt;/object&gt;&lt;object type=&quot;3&quot; unique_id=&quot;10031&quot;&gt;&lt;property id=&quot;20148&quot; value=&quot;5&quot;/&gt;&lt;property id=&quot;20300&quot; value=&quot;Slide 29 - &amp;quot;Implications of prematurity: For Families   &amp;quot;&quot;/&gt;&lt;property id=&quot;20307&quot; value=&quot;434&quot;/&gt;&lt;/object&gt;&lt;object type=&quot;3&quot; unique_id=&quot;10032&quot;&gt;&lt;property id=&quot;20148&quot; value=&quot;5&quot;/&gt;&lt;property id=&quot;20300&quot; value=&quot;Slide 30 - &amp;quot;Implications of prematurity: For Service Providers    &amp;quot;&quot;/&gt;&lt;property id=&quot;20307&quot; value=&quot;435&quot;/&gt;&lt;/object&gt;&lt;object type=&quot;3&quot; unique_id=&quot;10033&quot;&gt;&lt;property id=&quot;20148&quot; value=&quot;5&quot;/&gt;&lt;property id=&quot;20300&quot; value=&quot;Slide 31 - &amp;quot;Implications of Ongoing Medical Issues&amp;quot;&quot;/&gt;&lt;property id=&quot;20307&quot; value=&quot;431&quot;/&gt;&lt;/object&gt;&lt;object type=&quot;3&quot; unique_id=&quot;10034&quot;&gt;&lt;property id=&quot;20148&quot; value=&quot;5&quot;/&gt;&lt;property id=&quot;20300&quot; value=&quot;Slide 32 - &amp;quot; Implications of Multiple Disabilities&amp;quot;&quot;/&gt;&lt;property id=&quot;20307&quot; value=&quot;432&quot;/&gt;&lt;/object&gt;&lt;object type=&quot;3&quot; unique_id=&quot;10035&quot;&gt;&lt;property id=&quot;20148&quot; value=&quot;5&quot;/&gt;&lt;property id=&quot;20300&quot; value=&quot;Slide 33 - &amp;quot;Welcome to My Home&amp;quot;&quot;/&gt;&lt;property id=&quot;20307&quot; value=&quot;526&quot;/&gt;&lt;/object&gt;&lt;object type=&quot;3&quot; unique_id=&quot;10036&quot;&gt;&lt;property id=&quot;20148&quot; value=&quot;5&quot;/&gt;&lt;property id=&quot;20300&quot; value=&quot;Slide 34 - &amp;quot;Impacts of Hearing Loss &amp;quot;&quot;/&gt;&lt;property id=&quot;20307&quot; value=&quot;451&quot;/&gt;&lt;/object&gt;&lt;object type=&quot;3&quot; unique_id=&quot;10037&quot;&gt;&lt;property id=&quot;20148&quot; value=&quot;5&quot;/&gt;&lt;property id=&quot;20300&quot; value=&quot;Slide 35 - &amp;quot;Impacts of Vision Loss &amp;amp; Blindness&amp;quot;&quot;/&gt;&lt;property id=&quot;20307&quot; value=&quot;452&quot;/&gt;&lt;/object&gt;&lt;object type=&quot;3&quot; unique_id=&quot;10038&quot;&gt;&lt;property id=&quot;20148&quot; value=&quot;5&quot;/&gt;&lt;property id=&quot;20300&quot; value=&quot;Slide 36 - &amp;quot;Impacts of Deaf-Blindness&amp;quot;&quot;/&gt;&lt;property id=&quot;20307&quot; value=&quot;453&quot;/&gt;&lt;/object&gt;&lt;object type=&quot;3&quot; unique_id=&quot;10039&quot;&gt;&lt;property id=&quot;20148&quot; value=&quot;5&quot;/&gt;&lt;property id=&quot;20300&quot; value=&quot;Slide 37 - &amp;quot;How do infants and toddlers learn? &amp;quot;&quot;/&gt;&lt;property id=&quot;20307&quot; value=&quot;437&quot;/&gt;&lt;/object&gt;&lt;object type=&quot;3&quot; unique_id=&quot;10040&quot;&gt;&lt;property id=&quot;20148&quot; value=&quot;5&quot;/&gt;&lt;property id=&quot;20300&quot; value=&quot;Slide 38 - &amp;quot;Incidental Learning . . .    &amp;quot;&quot;/&gt;&lt;property id=&quot;20307&quot; value=&quot;442&quot;/&gt;&lt;/object&gt;&lt;object type=&quot;3&quot; unique_id=&quot;10041&quot;&gt;&lt;property id=&quot;20148&quot; value=&quot;5&quot;/&gt;&lt;property id=&quot;20300&quot; value=&quot;Slide 39 - &amp;quot;Distance Senses&amp;quot;&quot;/&gt;&lt;property id=&quot;20307&quot; value=&quot;443&quot;/&gt;&lt;/object&gt;&lt;object type=&quot;3&quot; unique_id=&quot;10042&quot;&gt;&lt;property id=&quot;20148&quot; value=&quot;5&quot;/&gt;&lt;property id=&quot;20300&quot; value=&quot;Slide 40 - &amp;quot;Sensory challenges  &amp;quot;&quot;/&gt;&lt;property id=&quot;20307&quot; value=&quot;447&quot;/&gt;&lt;/object&gt;&lt;object type=&quot;3&quot; unique_id=&quot;10043&quot;&gt;&lt;property id=&quot;20148&quot; value=&quot;5&quot;/&gt;&lt;property id=&quot;20300&quot; value=&quot;Slide 41 - &amp;quot;Typical Learning&amp;quot;&quot;/&gt;&lt;property id=&quot;20307&quot; value=&quot;448&quot;/&gt;&lt;/object&gt;&lt;object type=&quot;3&quot; unique_id=&quot;10044&quot;&gt;&lt;property id=&quot;20148&quot; value=&quot;5&quot;/&gt;&lt;property id=&quot;20300&quot; value=&quot;Slide 42 - &amp;quot;Deaf-Blind Learning Pyramid&amp;quot;&quot;/&gt;&lt;property id=&quot;20307&quot; value=&quot;449&quot;/&gt;&lt;/object&gt;&lt;object type=&quot;3&quot; unique_id=&quot;10045&quot;&gt;&lt;property id=&quot;20148&quot; value=&quot;5&quot;/&gt;&lt;property id=&quot;20300&quot; value=&quot;Slide 43 - &amp;quot;So how do infants and toddlers with complex challenges learn?    &amp;quot;&quot;/&gt;&lt;property id=&quot;20307&quot; value=&quot;450&quot;/&gt;&lt;/object&gt;&lt;object type=&quot;3&quot; unique_id=&quot;10046&quot;&gt;&lt;property id=&quot;20148&quot; value=&quot;5&quot;/&gt;&lt;property id=&quot;20300&quot; value=&quot;Slide 44 - &amp;quot;Building a Foundation for Learning&amp;quot;&quot;/&gt;&lt;property id=&quot;20307&quot; value=&quot;454&quot;/&gt;&lt;/object&gt;&lt;object type=&quot;3&quot; unique_id=&quot;10047&quot;&gt;&lt;property id=&quot;20148&quot; value=&quot;5&quot;/&gt;&lt;property id=&quot;20300&quot; value=&quot;Slide 45 - &amp;quot;Team Approach&amp;quot;&quot;/&gt;&lt;property id=&quot;20307&quot; value=&quot;455&quot;/&gt;&lt;/object&gt;&lt;object type=&quot;3&quot; unique_id=&quot;10048&quot;&gt;&lt;property id=&quot;20148&quot; value=&quot;5&quot;/&gt;&lt;property id=&quot;20300&quot; value=&quot;Slide 46 - &amp;quot;Assessment&amp;quot;&quot;/&gt;&lt;property id=&quot;20307&quot; value=&quot;457&quot;/&gt;&lt;/object&gt;&lt;object type=&quot;3&quot; unique_id=&quot;10049&quot;&gt;&lt;property id=&quot;20148&quot; value=&quot;5&quot;/&gt;&lt;property id=&quot;20300&quot; value=&quot;Slide 47 - &amp;quot;Authentic Assessment &amp;quot;&quot;/&gt;&lt;property id=&quot;20307&quot; value=&quot;458&quot;/&gt;&lt;/object&gt;&lt;object type=&quot;3&quot; unique_id=&quot;10050&quot;&gt;&lt;property id=&quot;20148&quot; value=&quot;5&quot;/&gt;&lt;property id=&quot;20300&quot; value=&quot;Slide 48 - &amp;quot;Assessment for children with combined vision &amp;amp; hearing loss &amp;quot;&quot;/&gt;&lt;property id=&quot;20307&quot; value=&quot;459&quot;/&gt;&lt;/object&gt;&lt;object type=&quot;3&quot; unique_id=&quot;10051&quot;&gt;&lt;property id=&quot;20148&quot; value=&quot;5&quot;/&gt;&lt;property id=&quot;20300&quot; value=&quot;Slide 49 - &amp;quot;Access&amp;quot;&quot;/&gt;&lt;property id=&quot;20307&quot; value=&quot;460&quot;/&gt;&lt;/object&gt;&lt;object type=&quot;3&quot; unique_id=&quot;10052&quot;&gt;&lt;property id=&quot;20148&quot; value=&quot;5&quot;/&gt;&lt;property id=&quot;20300&quot; value=&quot;Slide 50 - &amp;quot;Providing Access (1 of 4)  &amp;quot;&quot;/&gt;&lt;property id=&quot;20307&quot; value=&quot;497&quot;/&gt;&lt;/object&gt;&lt;object type=&quot;3&quot; unique_id=&quot;10053&quot;&gt;&lt;property id=&quot;20148&quot; value=&quot;5&quot;/&gt;&lt;property id=&quot;20300&quot; value=&quot;Slide 51 - &amp;quot;Providing Access (2 of 4) &amp;quot;&quot;/&gt;&lt;property id=&quot;20307&quot; value=&quot;498&quot;/&gt;&lt;/object&gt;&lt;object type=&quot;3&quot; unique_id=&quot;10054&quot;&gt;&lt;property id=&quot;20148&quot; value=&quot;5&quot;/&gt;&lt;property id=&quot;20300&quot; value=&quot;Slide 52 - &amp;quot;Providing Access (3 of 4)&amp;quot;&quot;/&gt;&lt;property id=&quot;20307&quot; value=&quot;499&quot;/&gt;&lt;/object&gt;&lt;object type=&quot;3&quot; unique_id=&quot;10055&quot;&gt;&lt;property id=&quot;20148&quot; value=&quot;5&quot;/&gt;&lt;property id=&quot;20300&quot; value=&quot;Slide 53 - &amp;quot;Providing Access (4 of 4)&amp;quot;&quot;/&gt;&lt;property id=&quot;20307&quot; value=&quot;508&quot;/&gt;&lt;/object&gt;&lt;object type=&quot;3&quot; unique_id=&quot;10056&quot;&gt;&lt;property id=&quot;20148&quot; value=&quot;5&quot;/&gt;&lt;property id=&quot;20300&quot; value=&quot;Slide 54 - &amp;quot;Communication Systems  &amp;quot;&quot;/&gt;&lt;property id=&quot;20307&quot; value=&quot;467&quot;/&gt;&lt;/object&gt;&lt;object type=&quot;3&quot; unique_id=&quot;10057&quot;&gt;&lt;property id=&quot;20148&quot; value=&quot;5&quot;/&gt;&lt;property id=&quot;20300&quot; value=&quot;Slide 55 - &amp;quot;Reading Infant Signals  &amp;quot;&quot;/&gt;&lt;property id=&quot;20307&quot; value=&quot;506&quot;/&gt;&lt;/object&gt;&lt;object type=&quot;3&quot; unique_id=&quot;10058&quot;&gt;&lt;property id=&quot;20148&quot; value=&quot;5&quot;/&gt;&lt;property id=&quot;20300&quot; value=&quot;Slide 56 - &amp;quot;Reading Infant Signals &amp;quot;&quot;/&gt;&lt;property id=&quot;20307&quot; value=&quot;504&quot;/&gt;&lt;/object&gt;&lt;object type=&quot;3&quot; unique_id=&quot;10059&quot;&gt;&lt;property id=&quot;20148&quot; value=&quot;5&quot;/&gt;&lt;property id=&quot;20300&quot; value=&quot;Slide 57 - &amp;quot;Individualized Systems&amp;quot;&quot;/&gt;&lt;property id=&quot;20307&quot; value=&quot;507&quot;/&gt;&lt;/object&gt;&lt;object type=&quot;3&quot; unique_id=&quot;10060&quot;&gt;&lt;property id=&quot;20148&quot; value=&quot;5&quot;/&gt;&lt;property id=&quot;20300&quot; value=&quot;Slide 58 - &amp;quot;Ways of Communicating&amp;quot;&quot;/&gt;&lt;property id=&quot;20307&quot; value=&quot;523&quot;/&gt;&lt;/object&gt;&lt;object type=&quot;3&quot; unique_id=&quot;10061&quot;&gt;&lt;property id=&quot;20148&quot; value=&quot;5&quot;/&gt;&lt;property id=&quot;20300&quot; value=&quot;Slide 59 - &amp;quot;Ways of Communicating: Developing a Full communication System&amp;quot;&quot;/&gt;&lt;property id=&quot;20307&quot; value=&quot;524&quot;/&gt;&lt;/object&gt;&lt;object type=&quot;3&quot; unique_id=&quot;10062&quot;&gt;&lt;property id=&quot;20148&quot; value=&quot;5&quot;/&gt;&lt;property id=&quot;20300&quot; value=&quot;Slide 60 - &amp;quot;Trusted Relationships &amp;quot;&quot;/&gt;&lt;property id=&quot;20307&quot; value=&quot;482&quot;/&gt;&lt;/object&gt;&lt;object type=&quot;3&quot; unique_id=&quot;10063&quot;&gt;&lt;property id=&quot;20148&quot; value=&quot;5&quot;/&gt;&lt;property id=&quot;20300&quot; value=&quot;Slide 61 - &amp;quot;Bonding (1 of 3) &amp;quot;&quot;/&gt;&lt;property id=&quot;20307&quot; value=&quot;472&quot;/&gt;&lt;/object&gt;&lt;object type=&quot;3&quot; unique_id=&quot;10064&quot;&gt;&lt;property id=&quot;20148&quot; value=&quot;5&quot;/&gt;&lt;property id=&quot;20300&quot; value=&quot;Slide 62 - &amp;quot;Bonding ( 2 of 3)&amp;quot;&quot;/&gt;&lt;property id=&quot;20307&quot; value=&quot;473&quot;/&gt;&lt;/object&gt;&lt;object type=&quot;3&quot; unique_id=&quot;10065&quot;&gt;&lt;property id=&quot;20148&quot; value=&quot;5&quot;/&gt;&lt;property id=&quot;20300&quot; value=&quot;Slide 63 - &amp;quot;Bonding ( 3 of 3)&amp;quot;&quot;/&gt;&lt;property id=&quot;20307&quot; value=&quot;474&quot;/&gt;&lt;/object&gt;&lt;object type=&quot;3&quot; unique_id=&quot;10066&quot;&gt;&lt;property id=&quot;20148&quot; value=&quot;5&quot;/&gt;&lt;property id=&quot;20300&quot; value=&quot;Slide 64 - &amp;quot;Building Trusted Relationships (1 of 2)&amp;quot;&quot;/&gt;&lt;property id=&quot;20307&quot; value=&quot;477&quot;/&gt;&lt;/object&gt;&lt;object type=&quot;3&quot; unique_id=&quot;10067&quot;&gt;&lt;property id=&quot;20148&quot; value=&quot;5&quot;/&gt;&lt;property id=&quot;20300&quot; value=&quot;Slide 65 - &amp;quot;Building Trusted Relationships (2 of 2)&amp;quot;&quot;/&gt;&lt;property id=&quot;20307&quot; value=&quot;478&quot;/&gt;&lt;/object&gt;&lt;object type=&quot;3&quot; unique_id=&quot;10068&quot;&gt;&lt;property id=&quot;20148&quot; value=&quot;5&quot;/&gt;&lt;property id=&quot;20300&quot; value=&quot;Slide 66 - &amp;quot;The Language of Hands  &amp;quot;&quot;/&gt;&lt;property id=&quot;20307&quot; value=&quot;522&quot;/&gt;&lt;/object&gt;&lt;object type=&quot;3&quot; unique_id=&quot;10069&quot;&gt;&lt;property id=&quot;20148&quot; value=&quot;5&quot;/&gt;&lt;property id=&quot;20300&quot; value=&quot;Slide 67 - &amp;quot;Thinking about Touch ( 1 of 2)&amp;quot;&quot;/&gt;&lt;property id=&quot;20307&quot; value=&quot;480&quot;/&gt;&lt;/object&gt;&lt;object type=&quot;3&quot; unique_id=&quot;10070&quot;&gt;&lt;property id=&quot;20148&quot; value=&quot;5&quot;/&gt;&lt;property id=&quot;20300&quot; value=&quot;Slide 68 - &amp;quot;Thinking about Touch (2 of 2)&amp;quot;&quot;/&gt;&lt;property id=&quot;20307&quot; value=&quot;481&quot;/&gt;&lt;/object&gt;&lt;object type=&quot;3&quot; unique_id=&quot;10071&quot;&gt;&lt;property id=&quot;20148&quot; value=&quot;5&quot;/&gt;&lt;property id=&quot;20300&quot; value=&quot;Slide 69 - &amp;quot;Meaningful Activities   &amp;quot;&quot;/&gt;&lt;property id=&quot;20307&quot; value=&quot;468&quot;/&gt;&lt;/object&gt;&lt;object type=&quot;3&quot; unique_id=&quot;10072&quot;&gt;&lt;property id=&quot;20148&quot; value=&quot;5&quot;/&gt;&lt;property id=&quot;20300&quot; value=&quot;Slide 70 - &amp;quot;Similar Terms&amp;quot;&quot;/&gt;&lt;property id=&quot;20307&quot; value=&quot;484&quot;/&gt;&lt;/object&gt;&lt;object type=&quot;3&quot; unique_id=&quot;10073&quot;&gt;&lt;property id=&quot;20148&quot; value=&quot;5&quot;/&gt;&lt;property id=&quot;20300&quot; value=&quot;Slide 71 - &amp;quot;Routine Based Early Intervention (1 of 3) &amp;quot;&quot;/&gt;&lt;property id=&quot;20307&quot; value=&quot;485&quot;/&gt;&lt;/object&gt;&lt;object type=&quot;3&quot; unique_id=&quot;10074&quot;&gt;&lt;property id=&quot;20148&quot; value=&quot;5&quot;/&gt;&lt;property id=&quot;20300&quot; value=&quot;Slide 72 - &amp;quot;Things to Consider&amp;quot;&quot;/&gt;&lt;property id=&quot;20307&quot; value=&quot;532&quot;/&gt;&lt;/object&gt;&lt;object type=&quot;3&quot; unique_id=&quot;10075&quot;&gt;&lt;property id=&quot;20148&quot; value=&quot;5&quot;/&gt;&lt;property id=&quot;20300&quot; value=&quot;Slide 73 - &amp;quot;Sources of Children’s Learning Opportunities &amp;quot;&quot;/&gt;&lt;property id=&quot;20307&quot; value=&quot;486&quot;/&gt;&lt;/object&gt;&lt;object type=&quot;3&quot; unique_id=&quot;10076&quot;&gt;&lt;property id=&quot;20148&quot; value=&quot;5&quot;/&gt;&lt;property id=&quot;20300&quot; value=&quot;Slide 74 - &amp;quot;Routine Based Early Intervention  (2 of 3) &amp;quot;&quot;/&gt;&lt;property id=&quot;20307&quot; value=&quot;487&quot;/&gt;&lt;/object&gt;&lt;object type=&quot;3&quot; unique_id=&quot;10077&quot;&gt;&lt;property id=&quot;20148&quot; value=&quot;5&quot;/&gt;&lt;property id=&quot;20300&quot; value=&quot;Slide 75 - &amp;quot;Routine Based Early Intervention (3 of 3)&amp;quot;&quot;/&gt;&lt;property id=&quot;20307&quot; value=&quot;488&quot;/&gt;&lt;/object&gt;&lt;object type=&quot;3&quot; unique_id=&quot;10078&quot;&gt;&lt;property id=&quot;20148&quot; value=&quot;5&quot;/&gt;&lt;property id=&quot;20300&quot; value=&quot;Slide 76 - &amp;quot;What is a “Routine”?&amp;quot;&quot;/&gt;&lt;property id=&quot;20307&quot; value=&quot;489&quot;/&gt;&lt;/object&gt;&lt;object type=&quot;3&quot; unique_id=&quot;10079&quot;&gt;&lt;property id=&quot;20148&quot; value=&quot;5&quot;/&gt;&lt;property id=&quot;20300&quot; value=&quot;Slide 77 - &amp;quot;Why are Routines Important?&amp;quot;&quot;/&gt;&lt;property id=&quot;20307&quot; value=&quot;490&quot;/&gt;&lt;/object&gt;&lt;object type=&quot;3&quot; unique_id=&quot;10080&quot;&gt;&lt;property id=&quot;20148&quot; value=&quot;5&quot;/&gt;&lt;property id=&quot;20300&quot; value=&quot;Slide 78 - &amp;quot;What are the Steps in a Routine? &amp;quot;&quot;/&gt;&lt;property id=&quot;20307&quot; value=&quot;491&quot;/&gt;&lt;/object&gt;&lt;object type=&quot;3&quot; unique_id=&quot;10081&quot;&gt;&lt;property id=&quot;20148&quot; value=&quot;5&quot;/&gt;&lt;property id=&quot;20300&quot; value=&quot;Slide 79 - &amp;quot;How do You Design Meaningful Learning Experiences?    &amp;quot;&quot;/&gt;&lt;property id=&quot;20307&quot; value=&quot;492&quot;/&gt;&lt;/object&gt;&lt;object type=&quot;3&quot; unique_id=&quot;10082&quot;&gt;&lt;property id=&quot;20148&quot; value=&quot;5&quot;/&gt;&lt;property id=&quot;20300&quot; value=&quot;Slide 80 - &amp;quot;Preferences and Interests  &amp;quot;&quot;/&gt;&lt;property id=&quot;20307&quot; value=&quot;494&quot;/&gt;&lt;/object&gt;&lt;object type=&quot;3&quot; unique_id=&quot;10083&quot;&gt;&lt;property id=&quot;20148&quot; value=&quot;5&quot;/&gt;&lt;property id=&quot;20300&quot; value=&quot;Slide 81 - &amp;quot;Identify Use of Sensory Channels &amp;quot;&quot;/&gt;&lt;property id=&quot;20307&quot; value=&quot;531&quot;/&gt;&lt;/object&gt;&lt;object type=&quot;3&quot; unique_id=&quot;10084&quot;&gt;&lt;property id=&quot;20148&quot; value=&quot;5&quot;/&gt;&lt;property id=&quot;20300&quot; value=&quot;Slide 82 - &amp;quot;Identify Learning Opportunities &amp;quot;&quot;/&gt;&lt;property id=&quot;20307&quot; value=&quot;501&quot;/&gt;&lt;/object&gt;&lt;object type=&quot;3&quot; unique_id=&quot;10085&quot;&gt;&lt;property id=&quot;20148&quot; value=&quot;5&quot;/&gt;&lt;property id=&quot;20300&quot; value=&quot;Slide 83 - &amp;quot;Planning a Routine&amp;quot;&quot;/&gt;&lt;property id=&quot;20307&quot; value=&quot;495&quot;/&gt;&lt;/object&gt;&lt;object type=&quot;3&quot; unique_id=&quot;10086&quot;&gt;&lt;property id=&quot;20148&quot; value=&quot;5&quot;/&gt;&lt;property id=&quot;20300&quot; value=&quot;Slide 84 - &amp;quot;REFERENCES ( 1 of 2)&amp;quot;&quot;/&gt;&lt;property id=&quot;20307&quot; value=&quot;509&quot;/&gt;&lt;/object&gt;&lt;object type=&quot;3&quot; unique_id=&quot;10087&quot;&gt;&lt;property id=&quot;20148&quot; value=&quot;5&quot;/&gt;&lt;property id=&quot;20300&quot; value=&quot;Slide 85 - &amp;quot;REFERENCES (2 of 2) &amp;quot;&quot;/&gt;&lt;property id=&quot;20307&quot; value=&quot;510&quot;/&gt;&lt;/object&gt;&lt;/object&gt;&lt;object type=&quot;8&quot; unique_id=&quot;1017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15234</TotalTime>
  <Words>8038</Words>
  <Application>Microsoft Macintosh PowerPoint</Application>
  <PresentationFormat>On-screen Show (4:3)</PresentationFormat>
  <Paragraphs>998</Paragraphs>
  <Slides>85</Slides>
  <Notes>69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85</vt:i4>
      </vt:variant>
    </vt:vector>
  </HeadingPairs>
  <TitlesOfParts>
    <vt:vector size="98" baseType="lpstr">
      <vt:lpstr>ＭＳ Ｐゴシック</vt:lpstr>
      <vt:lpstr>ＭＳ Ｐゴシック</vt:lpstr>
      <vt:lpstr>Arial</vt:lpstr>
      <vt:lpstr>Calibri</vt:lpstr>
      <vt:lpstr>Calibri Light</vt:lpstr>
      <vt:lpstr>Candara</vt:lpstr>
      <vt:lpstr>Symbol</vt:lpstr>
      <vt:lpstr>Tahoma</vt:lpstr>
      <vt:lpstr>Times</vt:lpstr>
      <vt:lpstr>Wingdings</vt:lpstr>
      <vt:lpstr>Wingdings 2</vt:lpstr>
      <vt:lpstr>Waveform</vt:lpstr>
      <vt:lpstr>Custom Design</vt:lpstr>
      <vt:lpstr>Indiana Deaf-Blind Services: Indiana State University</vt:lpstr>
      <vt:lpstr>Outcomes </vt:lpstr>
      <vt:lpstr>DEC Recommended Practices</vt:lpstr>
      <vt:lpstr>Overview of Deaf-Blindness </vt:lpstr>
      <vt:lpstr>   Talking about Deaf-Blindness </vt:lpstr>
      <vt:lpstr>Identifying Young Children with  Combined Vision and Hearing Loss </vt:lpstr>
      <vt:lpstr>Risk Factors for Combined Vision and hearing Loss</vt:lpstr>
      <vt:lpstr>Observations</vt:lpstr>
      <vt:lpstr>Developmental Checklist</vt:lpstr>
      <vt:lpstr>Vision and Hearing Professionals</vt:lpstr>
      <vt:lpstr>Identifying Young Children with  Combined Vision and Hearing Loss Continued </vt:lpstr>
      <vt:lpstr> Risk Factors</vt:lpstr>
      <vt:lpstr>Risk List for Infants and Toddlers</vt:lpstr>
      <vt:lpstr>Prenatal Conditions (1 of 2)</vt:lpstr>
      <vt:lpstr>Perinatal Conditions (2 of 2)</vt:lpstr>
      <vt:lpstr>  Prematurity</vt:lpstr>
      <vt:lpstr>Postnatal Conditions (1 of 2)</vt:lpstr>
      <vt:lpstr>Postnatal Conditions (2 of 2)</vt:lpstr>
      <vt:lpstr>Red Flag Terms</vt:lpstr>
      <vt:lpstr>Red Flag Comments (1 of 2)</vt:lpstr>
      <vt:lpstr>Red Flag Comments (2 of 2)</vt:lpstr>
      <vt:lpstr>Signs &amp; Symptoms </vt:lpstr>
      <vt:lpstr>   Remember your A-B-Cs</vt:lpstr>
      <vt:lpstr>Implications of prematurity </vt:lpstr>
      <vt:lpstr>Born too Soon Article</vt:lpstr>
      <vt:lpstr>Prenatal sensory development </vt:lpstr>
      <vt:lpstr>Implications of prematurity: For Babies  </vt:lpstr>
      <vt:lpstr>Implications of Prematurity fact Sheet</vt:lpstr>
      <vt:lpstr>Implications of prematurity: For Families   </vt:lpstr>
      <vt:lpstr>Implications of prematurity: For Service Providers    </vt:lpstr>
      <vt:lpstr>Implications of Ongoing Medical Issues</vt:lpstr>
      <vt:lpstr> Implications of Multiple Disabilities</vt:lpstr>
      <vt:lpstr>Welcome to My Home</vt:lpstr>
      <vt:lpstr>Impacts of Hearing Loss </vt:lpstr>
      <vt:lpstr>Impacts of Vision Loss &amp; Blindness</vt:lpstr>
      <vt:lpstr>Impacts of Deaf-Blindness</vt:lpstr>
      <vt:lpstr>How do infants and toddlers learn? </vt:lpstr>
      <vt:lpstr>Incidental Learning . . .    </vt:lpstr>
      <vt:lpstr>Distance Senses</vt:lpstr>
      <vt:lpstr>Sensory challenges  </vt:lpstr>
      <vt:lpstr>Typical Learning</vt:lpstr>
      <vt:lpstr>Deaf-Blind Learning Pyramid</vt:lpstr>
      <vt:lpstr>So how do infants and toddlers with complex challenges learn?    </vt:lpstr>
      <vt:lpstr>Building a Foundation for Learning</vt:lpstr>
      <vt:lpstr>Team Approach</vt:lpstr>
      <vt:lpstr>Assessment</vt:lpstr>
      <vt:lpstr>Authentic Assessment </vt:lpstr>
      <vt:lpstr>Assessment for children with combined vision &amp; hearing loss </vt:lpstr>
      <vt:lpstr>Access</vt:lpstr>
      <vt:lpstr>Providing Access (1 of 4)  </vt:lpstr>
      <vt:lpstr>Providing Access (2 of 4) </vt:lpstr>
      <vt:lpstr>Providing Access (3 of 4)</vt:lpstr>
      <vt:lpstr>Providing Access (4 of 4)</vt:lpstr>
      <vt:lpstr>Communication Systems  </vt:lpstr>
      <vt:lpstr>Reading Infant Signals  </vt:lpstr>
      <vt:lpstr>Reading Infant Signals </vt:lpstr>
      <vt:lpstr>Individualized Systems</vt:lpstr>
      <vt:lpstr>Ways of Communicating</vt:lpstr>
      <vt:lpstr>Ways of Communicating: Developing a Full communication System</vt:lpstr>
      <vt:lpstr>Trusted Relationships </vt:lpstr>
      <vt:lpstr>Bonding (1 of 3) </vt:lpstr>
      <vt:lpstr>Bonding ( 2 of 3)</vt:lpstr>
      <vt:lpstr>Bonding ( 3 of 3)</vt:lpstr>
      <vt:lpstr>Building Trusted Relationships (1 of 2)</vt:lpstr>
      <vt:lpstr>Building Trusted Relationships (2 of 2)</vt:lpstr>
      <vt:lpstr>The Language of Hands  </vt:lpstr>
      <vt:lpstr>Thinking about Touch ( 1 of 2)</vt:lpstr>
      <vt:lpstr>Thinking about Touch (2 of 2)</vt:lpstr>
      <vt:lpstr>Meaningful Activities   </vt:lpstr>
      <vt:lpstr>Similar Terms</vt:lpstr>
      <vt:lpstr>Routine Based Early Intervention (1 of 3) </vt:lpstr>
      <vt:lpstr>Things to Consider</vt:lpstr>
      <vt:lpstr>Sources of Children’s Learning Opportunities </vt:lpstr>
      <vt:lpstr>Routine Based Early Intervention  (2 of 3) </vt:lpstr>
      <vt:lpstr>Routine Based Early Intervention (3 of 3)</vt:lpstr>
      <vt:lpstr>What is a “Routine”?</vt:lpstr>
      <vt:lpstr>Why are Routines Important?</vt:lpstr>
      <vt:lpstr>What are the Steps in a Routine? </vt:lpstr>
      <vt:lpstr>How do You Design Meaningful Learning Experiences?    </vt:lpstr>
      <vt:lpstr>Preferences and Interests  </vt:lpstr>
      <vt:lpstr>Identify Use of Sensory Channels </vt:lpstr>
      <vt:lpstr>Identify Learning Opportunities </vt:lpstr>
      <vt:lpstr>Planning a Routine</vt:lpstr>
      <vt:lpstr>REFERENCES ( 1 of 2)</vt:lpstr>
      <vt:lpstr>REFERENCES (2 of 2) </vt:lpstr>
    </vt:vector>
  </TitlesOfParts>
  <Company>isu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Training (Part 1)</dc:title>
  <dc:creator>Lisa Poff</dc:creator>
  <cp:lastModifiedBy>Haylee Marcotte</cp:lastModifiedBy>
  <cp:revision>485</cp:revision>
  <cp:lastPrinted>2016-03-02T19:30:34Z</cp:lastPrinted>
  <dcterms:created xsi:type="dcterms:W3CDTF">2010-04-29T12:24:08Z</dcterms:created>
  <dcterms:modified xsi:type="dcterms:W3CDTF">2019-11-26T19:11:47Z</dcterms:modified>
</cp:coreProperties>
</file>